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2"/>
  </p:notesMasterIdLst>
  <p:handoutMasterIdLst>
    <p:handoutMasterId r:id="rId73"/>
  </p:handoutMasterIdLst>
  <p:sldIdLst>
    <p:sldId id="320" r:id="rId5"/>
    <p:sldId id="285" r:id="rId6"/>
    <p:sldId id="286" r:id="rId7"/>
    <p:sldId id="287" r:id="rId8"/>
    <p:sldId id="288" r:id="rId9"/>
    <p:sldId id="371" r:id="rId10"/>
    <p:sldId id="296" r:id="rId11"/>
    <p:sldId id="297" r:id="rId12"/>
    <p:sldId id="298" r:id="rId13"/>
    <p:sldId id="372" r:id="rId14"/>
    <p:sldId id="302" r:id="rId15"/>
    <p:sldId id="313" r:id="rId16"/>
    <p:sldId id="373" r:id="rId17"/>
    <p:sldId id="374" r:id="rId18"/>
    <p:sldId id="375" r:id="rId19"/>
    <p:sldId id="376" r:id="rId20"/>
    <p:sldId id="377" r:id="rId21"/>
    <p:sldId id="306" r:id="rId22"/>
    <p:sldId id="307" r:id="rId23"/>
    <p:sldId id="308" r:id="rId24"/>
    <p:sldId id="309" r:id="rId25"/>
    <p:sldId id="378" r:id="rId26"/>
    <p:sldId id="379" r:id="rId27"/>
    <p:sldId id="380" r:id="rId28"/>
    <p:sldId id="310" r:id="rId29"/>
    <p:sldId id="312" r:id="rId30"/>
    <p:sldId id="370" r:id="rId31"/>
    <p:sldId id="386" r:id="rId32"/>
    <p:sldId id="327" r:id="rId33"/>
    <p:sldId id="328"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87" r:id="rId48"/>
    <p:sldId id="343" r:id="rId49"/>
    <p:sldId id="346" r:id="rId50"/>
    <p:sldId id="347" r:id="rId51"/>
    <p:sldId id="348" r:id="rId52"/>
    <p:sldId id="349" r:id="rId53"/>
    <p:sldId id="350" r:id="rId54"/>
    <p:sldId id="351" r:id="rId55"/>
    <p:sldId id="352" r:id="rId56"/>
    <p:sldId id="353" r:id="rId57"/>
    <p:sldId id="354" r:id="rId58"/>
    <p:sldId id="355" r:id="rId59"/>
    <p:sldId id="358" r:id="rId60"/>
    <p:sldId id="359" r:id="rId61"/>
    <p:sldId id="360" r:id="rId62"/>
    <p:sldId id="361" r:id="rId63"/>
    <p:sldId id="362" r:id="rId64"/>
    <p:sldId id="363" r:id="rId65"/>
    <p:sldId id="368" r:id="rId66"/>
    <p:sldId id="382" r:id="rId67"/>
    <p:sldId id="381" r:id="rId68"/>
    <p:sldId id="383" r:id="rId69"/>
    <p:sldId id="384" r:id="rId70"/>
    <p:sldId id="385" r:id="rId7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ROBEL MARTIN RUDIGER#" initials="#MR" lastIdx="31" clrIdx="0">
    <p:extLst>
      <p:ext uri="{19B8F6BF-5375-455C-9EA6-DF929625EA0E}">
        <p15:presenceInfo xmlns:p15="http://schemas.microsoft.com/office/powerpoint/2012/main" userId="S-1-5-21-34169875-296378884-1082727923-2904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0AFC"/>
    <a:srgbClr val="D9BDAE"/>
    <a:srgbClr val="C3B9D2"/>
    <a:srgbClr val="142538"/>
    <a:srgbClr val="727272"/>
    <a:srgbClr val="A293B4"/>
    <a:srgbClr val="5C516C"/>
    <a:srgbClr val="0A9FC8"/>
    <a:srgbClr val="021059"/>
    <a:srgbClr val="4284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7" autoAdjust="0"/>
    <p:restoredTop sz="78231"/>
  </p:normalViewPr>
  <p:slideViewPr>
    <p:cSldViewPr snapToGrid="0" snapToObjects="1">
      <p:cViewPr varScale="1">
        <p:scale>
          <a:sx n="132" d="100"/>
          <a:sy n="132" d="100"/>
        </p:scale>
        <p:origin x="328" y="1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F130BB-3C04-4008-A2B7-C2BFEFE81D97}" type="doc">
      <dgm:prSet loTypeId="urn:microsoft.com/office/officeart/2011/layout/TabList" loCatId="list" qsTypeId="urn:microsoft.com/office/officeart/2005/8/quickstyle/simple1" qsCatId="simple" csTypeId="urn:microsoft.com/office/officeart/2005/8/colors/colorful3" csCatId="colorful" phldr="1"/>
      <dgm:spPr/>
      <dgm:t>
        <a:bodyPr/>
        <a:lstStyle/>
        <a:p>
          <a:endParaRPr lang="en-US"/>
        </a:p>
      </dgm:t>
    </dgm:pt>
    <dgm:pt modelId="{B4C60FC2-452A-44E0-8F53-3C5786C92BA4}">
      <dgm:prSet phldrT="[Text]"/>
      <dgm:spPr/>
      <dgm:t>
        <a:bodyPr/>
        <a:lstStyle/>
        <a:p>
          <a:r>
            <a:rPr lang="en-SG" dirty="0">
              <a:latin typeface="Arial" panose="020B0604020202020204" pitchFamily="34" charset="0"/>
              <a:cs typeface="Arial" panose="020B0604020202020204" pitchFamily="34" charset="0"/>
            </a:rPr>
            <a:t>Accessible (vs inaccessible)</a:t>
          </a:r>
          <a:endParaRPr lang="en-US" dirty="0">
            <a:latin typeface="Arial" panose="020B0604020202020204" pitchFamily="34" charset="0"/>
            <a:cs typeface="Arial" panose="020B0604020202020204" pitchFamily="34" charset="0"/>
          </a:endParaRPr>
        </a:p>
      </dgm:t>
    </dgm:pt>
    <dgm:pt modelId="{8AFF2787-FC46-41A4-9F6C-2F126C415415}" type="parTrans" cxnId="{D38989BF-F0F8-4D16-B7F8-A00E25295D4E}">
      <dgm:prSet/>
      <dgm:spPr/>
      <dgm:t>
        <a:bodyPr/>
        <a:lstStyle/>
        <a:p>
          <a:endParaRPr lang="en-US">
            <a:latin typeface="Arial" panose="020B0604020202020204" pitchFamily="34" charset="0"/>
            <a:cs typeface="Arial" panose="020B0604020202020204" pitchFamily="34" charset="0"/>
          </a:endParaRPr>
        </a:p>
      </dgm:t>
    </dgm:pt>
    <dgm:pt modelId="{00E1E834-4EE4-4317-9219-248A5CAC7D29}" type="sibTrans" cxnId="{D38989BF-F0F8-4D16-B7F8-A00E25295D4E}">
      <dgm:prSet/>
      <dgm:spPr/>
      <dgm:t>
        <a:bodyPr/>
        <a:lstStyle/>
        <a:p>
          <a:endParaRPr lang="en-US">
            <a:latin typeface="Arial" panose="020B0604020202020204" pitchFamily="34" charset="0"/>
            <a:cs typeface="Arial" panose="020B0604020202020204" pitchFamily="34" charset="0"/>
          </a:endParaRPr>
        </a:p>
      </dgm:t>
    </dgm:pt>
    <dgm:pt modelId="{1CB184C3-0D0C-477F-8CDE-5BE0015D051D}">
      <dgm:prSet phldrT="[Text]"/>
      <dgm:spPr/>
      <dgm:t>
        <a:bodyPr anchor="ctr"/>
        <a:lstStyle/>
        <a:p>
          <a:pPr marL="266700" indent="0"/>
          <a:r>
            <a:rPr lang="en-SG" dirty="0">
              <a:latin typeface="Arial" panose="020B0604020202020204" pitchFamily="34" charset="0"/>
              <a:cs typeface="Arial" panose="020B0604020202020204" pitchFamily="34" charset="0"/>
            </a:rPr>
            <a:t>Agent's sensory apparatus gives it access to the complete state of the environment</a:t>
          </a:r>
          <a:endParaRPr lang="en-US" dirty="0">
            <a:latin typeface="Arial" panose="020B0604020202020204" pitchFamily="34" charset="0"/>
            <a:cs typeface="Arial" panose="020B0604020202020204" pitchFamily="34" charset="0"/>
          </a:endParaRPr>
        </a:p>
      </dgm:t>
    </dgm:pt>
    <dgm:pt modelId="{5E11D48D-32EE-4E63-84F8-1F14AB6C58F4}" type="parTrans" cxnId="{2FB7105F-7719-473C-BF43-888D847A09B6}">
      <dgm:prSet/>
      <dgm:spPr/>
      <dgm:t>
        <a:bodyPr/>
        <a:lstStyle/>
        <a:p>
          <a:endParaRPr lang="en-US">
            <a:latin typeface="Arial" panose="020B0604020202020204" pitchFamily="34" charset="0"/>
            <a:cs typeface="Arial" panose="020B0604020202020204" pitchFamily="34" charset="0"/>
          </a:endParaRPr>
        </a:p>
      </dgm:t>
    </dgm:pt>
    <dgm:pt modelId="{3E0B2EC3-F430-4148-B1E6-E23B09E68188}" type="sibTrans" cxnId="{2FB7105F-7719-473C-BF43-888D847A09B6}">
      <dgm:prSet/>
      <dgm:spPr/>
      <dgm:t>
        <a:bodyPr/>
        <a:lstStyle/>
        <a:p>
          <a:endParaRPr lang="en-US">
            <a:latin typeface="Arial" panose="020B0604020202020204" pitchFamily="34" charset="0"/>
            <a:cs typeface="Arial" panose="020B0604020202020204" pitchFamily="34" charset="0"/>
          </a:endParaRPr>
        </a:p>
      </dgm:t>
    </dgm:pt>
    <dgm:pt modelId="{560EF9FA-92BB-44EA-9716-EFF86B7619F9}">
      <dgm:prSet phldrT="[Text]"/>
      <dgm:spPr/>
      <dgm:t>
        <a:bodyPr/>
        <a:lstStyle/>
        <a:p>
          <a:r>
            <a:rPr lang="en-SG" dirty="0">
              <a:latin typeface="Arial" panose="020B0604020202020204" pitchFamily="34" charset="0"/>
              <a:cs typeface="Arial" panose="020B0604020202020204" pitchFamily="34" charset="0"/>
            </a:rPr>
            <a:t>Deterministic (vs nondeterministic)</a:t>
          </a:r>
          <a:endParaRPr lang="en-US" dirty="0">
            <a:latin typeface="Arial" panose="020B0604020202020204" pitchFamily="34" charset="0"/>
            <a:cs typeface="Arial" panose="020B0604020202020204" pitchFamily="34" charset="0"/>
          </a:endParaRPr>
        </a:p>
      </dgm:t>
    </dgm:pt>
    <dgm:pt modelId="{EEBA878E-4AFB-45F3-AF84-D58D99E49961}" type="parTrans" cxnId="{4A908B1A-3C6E-474F-8D27-B0A3CC32697C}">
      <dgm:prSet/>
      <dgm:spPr/>
      <dgm:t>
        <a:bodyPr/>
        <a:lstStyle/>
        <a:p>
          <a:endParaRPr lang="en-US">
            <a:latin typeface="Arial" panose="020B0604020202020204" pitchFamily="34" charset="0"/>
            <a:cs typeface="Arial" panose="020B0604020202020204" pitchFamily="34" charset="0"/>
          </a:endParaRPr>
        </a:p>
      </dgm:t>
    </dgm:pt>
    <dgm:pt modelId="{CD8CAED9-DA7A-46A1-9D3B-75464C37DD2D}" type="sibTrans" cxnId="{4A908B1A-3C6E-474F-8D27-B0A3CC32697C}">
      <dgm:prSet/>
      <dgm:spPr/>
      <dgm:t>
        <a:bodyPr/>
        <a:lstStyle/>
        <a:p>
          <a:endParaRPr lang="en-US">
            <a:latin typeface="Arial" panose="020B0604020202020204" pitchFamily="34" charset="0"/>
            <a:cs typeface="Arial" panose="020B0604020202020204" pitchFamily="34" charset="0"/>
          </a:endParaRPr>
        </a:p>
      </dgm:t>
    </dgm:pt>
    <dgm:pt modelId="{7C34E1B3-FC79-40D0-871E-16936778AE67}">
      <dgm:prSet phldrT="[Text]"/>
      <dgm:spPr/>
      <dgm:t>
        <a:bodyPr anchor="ctr"/>
        <a:lstStyle/>
        <a:p>
          <a:pPr marL="266700" indent="0"/>
          <a:r>
            <a:rPr lang="en-SG" dirty="0"/>
            <a:t>The next state of the environment is completely determined by the current state and the actions selected by the agent</a:t>
          </a:r>
          <a:endParaRPr lang="en-US" dirty="0">
            <a:latin typeface="Arial" panose="020B0604020202020204" pitchFamily="34" charset="0"/>
            <a:cs typeface="Arial" panose="020B0604020202020204" pitchFamily="34" charset="0"/>
          </a:endParaRPr>
        </a:p>
      </dgm:t>
    </dgm:pt>
    <dgm:pt modelId="{51E4479B-F9B6-4D88-A01D-C58357D0A668}" type="parTrans" cxnId="{61DA0D87-57CF-4ABB-ADEC-939B054231F5}">
      <dgm:prSet/>
      <dgm:spPr/>
      <dgm:t>
        <a:bodyPr/>
        <a:lstStyle/>
        <a:p>
          <a:endParaRPr lang="en-US">
            <a:latin typeface="Arial" panose="020B0604020202020204" pitchFamily="34" charset="0"/>
            <a:cs typeface="Arial" panose="020B0604020202020204" pitchFamily="34" charset="0"/>
          </a:endParaRPr>
        </a:p>
      </dgm:t>
    </dgm:pt>
    <dgm:pt modelId="{86CD0D85-9258-47B1-A331-F6ED44BF7AF2}" type="sibTrans" cxnId="{61DA0D87-57CF-4ABB-ADEC-939B054231F5}">
      <dgm:prSet/>
      <dgm:spPr/>
      <dgm:t>
        <a:bodyPr/>
        <a:lstStyle/>
        <a:p>
          <a:endParaRPr lang="en-US">
            <a:latin typeface="Arial" panose="020B0604020202020204" pitchFamily="34" charset="0"/>
            <a:cs typeface="Arial" panose="020B0604020202020204" pitchFamily="34" charset="0"/>
          </a:endParaRPr>
        </a:p>
      </dgm:t>
    </dgm:pt>
    <dgm:pt modelId="{CA784E8F-6253-4417-A32C-7DB1915D1281}">
      <dgm:prSet phldrT="[Text]"/>
      <dgm:spPr/>
      <dgm:t>
        <a:bodyPr/>
        <a:lstStyle/>
        <a:p>
          <a:r>
            <a:rPr lang="en-SG" dirty="0">
              <a:latin typeface="Arial" panose="020B0604020202020204" pitchFamily="34" charset="0"/>
              <a:cs typeface="Arial" panose="020B0604020202020204" pitchFamily="34" charset="0"/>
            </a:rPr>
            <a:t>Episodic (vs Sequential)</a:t>
          </a:r>
          <a:endParaRPr lang="en-US" dirty="0">
            <a:latin typeface="Arial" panose="020B0604020202020204" pitchFamily="34" charset="0"/>
            <a:cs typeface="Arial" panose="020B0604020202020204" pitchFamily="34" charset="0"/>
          </a:endParaRPr>
        </a:p>
      </dgm:t>
    </dgm:pt>
    <dgm:pt modelId="{65C746CA-FA78-4867-A102-101E15CFAD89}" type="parTrans" cxnId="{33069626-9583-4094-A97D-5A4C29E72C81}">
      <dgm:prSet/>
      <dgm:spPr/>
      <dgm:t>
        <a:bodyPr/>
        <a:lstStyle/>
        <a:p>
          <a:endParaRPr lang="en-US">
            <a:latin typeface="Arial" panose="020B0604020202020204" pitchFamily="34" charset="0"/>
            <a:cs typeface="Arial" panose="020B0604020202020204" pitchFamily="34" charset="0"/>
          </a:endParaRPr>
        </a:p>
      </dgm:t>
    </dgm:pt>
    <dgm:pt modelId="{C09B4048-DC81-4FDB-AC5F-D9AA3519A708}" type="sibTrans" cxnId="{33069626-9583-4094-A97D-5A4C29E72C81}">
      <dgm:prSet/>
      <dgm:spPr/>
      <dgm:t>
        <a:bodyPr/>
        <a:lstStyle/>
        <a:p>
          <a:endParaRPr lang="en-US">
            <a:latin typeface="Arial" panose="020B0604020202020204" pitchFamily="34" charset="0"/>
            <a:cs typeface="Arial" panose="020B0604020202020204" pitchFamily="34" charset="0"/>
          </a:endParaRPr>
        </a:p>
      </dgm:t>
    </dgm:pt>
    <dgm:pt modelId="{714AE325-13A3-4052-9950-C9616430F58D}">
      <dgm:prSet phldrT="[Text]"/>
      <dgm:spPr/>
      <dgm:t>
        <a:bodyPr anchor="ctr"/>
        <a:lstStyle/>
        <a:p>
          <a:pPr marL="266700" indent="0"/>
          <a:r>
            <a:rPr lang="en-SG" dirty="0">
              <a:latin typeface="Arial" panose="020B0604020202020204" pitchFamily="34" charset="0"/>
              <a:cs typeface="Arial" panose="020B0604020202020204" pitchFamily="34" charset="0"/>
            </a:rPr>
            <a:t>Each episode is not affected by the previous taken actions</a:t>
          </a:r>
          <a:endParaRPr lang="en-US" dirty="0">
            <a:latin typeface="Arial" panose="020B0604020202020204" pitchFamily="34" charset="0"/>
            <a:cs typeface="Arial" panose="020B0604020202020204" pitchFamily="34" charset="0"/>
          </a:endParaRPr>
        </a:p>
      </dgm:t>
    </dgm:pt>
    <dgm:pt modelId="{B5B5E343-82AC-414E-A82F-1FCC33B75EE7}" type="parTrans" cxnId="{FEE57457-F68D-406C-9EDE-1C7077C7C92C}">
      <dgm:prSet/>
      <dgm:spPr/>
      <dgm:t>
        <a:bodyPr/>
        <a:lstStyle/>
        <a:p>
          <a:endParaRPr lang="en-US">
            <a:latin typeface="Arial" panose="020B0604020202020204" pitchFamily="34" charset="0"/>
            <a:cs typeface="Arial" panose="020B0604020202020204" pitchFamily="34" charset="0"/>
          </a:endParaRPr>
        </a:p>
      </dgm:t>
    </dgm:pt>
    <dgm:pt modelId="{DCD3E40B-9901-4FE5-802E-667FB005E258}" type="sibTrans" cxnId="{FEE57457-F68D-406C-9EDE-1C7077C7C92C}">
      <dgm:prSet/>
      <dgm:spPr/>
      <dgm:t>
        <a:bodyPr/>
        <a:lstStyle/>
        <a:p>
          <a:endParaRPr lang="en-US">
            <a:latin typeface="Arial" panose="020B0604020202020204" pitchFamily="34" charset="0"/>
            <a:cs typeface="Arial" panose="020B0604020202020204" pitchFamily="34" charset="0"/>
          </a:endParaRPr>
        </a:p>
      </dgm:t>
    </dgm:pt>
    <dgm:pt modelId="{663488C1-A29C-411D-9497-22B0EF038B85}">
      <dgm:prSet phldrT="[Text]"/>
      <dgm:spPr/>
      <dgm:t>
        <a:bodyPr/>
        <a:lstStyle/>
        <a:p>
          <a:r>
            <a:rPr lang="en-SG" dirty="0">
              <a:latin typeface="Arial" panose="020B0604020202020204" pitchFamily="34" charset="0"/>
              <a:cs typeface="Arial" panose="020B0604020202020204" pitchFamily="34" charset="0"/>
            </a:rPr>
            <a:t>Static (vs dynamic)</a:t>
          </a:r>
          <a:endParaRPr lang="en-US" dirty="0">
            <a:latin typeface="Arial" panose="020B0604020202020204" pitchFamily="34" charset="0"/>
            <a:cs typeface="Arial" panose="020B0604020202020204" pitchFamily="34" charset="0"/>
          </a:endParaRPr>
        </a:p>
      </dgm:t>
    </dgm:pt>
    <dgm:pt modelId="{68BE1889-5987-4D26-9BA3-C12A74A7A807}" type="parTrans" cxnId="{7939A6C7-A635-461D-8632-4FA1D55DE225}">
      <dgm:prSet/>
      <dgm:spPr/>
      <dgm:t>
        <a:bodyPr/>
        <a:lstStyle/>
        <a:p>
          <a:endParaRPr lang="en-US">
            <a:latin typeface="Arial" panose="020B0604020202020204" pitchFamily="34" charset="0"/>
            <a:cs typeface="Arial" panose="020B0604020202020204" pitchFamily="34" charset="0"/>
          </a:endParaRPr>
        </a:p>
      </dgm:t>
    </dgm:pt>
    <dgm:pt modelId="{4CA87432-8B17-4903-85A0-35900466C8ED}" type="sibTrans" cxnId="{7939A6C7-A635-461D-8632-4FA1D55DE225}">
      <dgm:prSet/>
      <dgm:spPr/>
      <dgm:t>
        <a:bodyPr/>
        <a:lstStyle/>
        <a:p>
          <a:endParaRPr lang="en-US">
            <a:latin typeface="Arial" panose="020B0604020202020204" pitchFamily="34" charset="0"/>
            <a:cs typeface="Arial" panose="020B0604020202020204" pitchFamily="34" charset="0"/>
          </a:endParaRPr>
        </a:p>
      </dgm:t>
    </dgm:pt>
    <dgm:pt modelId="{69CDBAD7-5F94-48F5-9A39-42BF0711B3C8}">
      <dgm:prSet phldrT="[Text]"/>
      <dgm:spPr/>
      <dgm:t>
        <a:bodyPr anchor="ctr"/>
        <a:lstStyle/>
        <a:p>
          <a:pPr marL="266700" indent="0"/>
          <a:r>
            <a:rPr lang="en-SG">
              <a:latin typeface="Arial" panose="020B0604020202020204" pitchFamily="34" charset="0"/>
              <a:cs typeface="Arial" panose="020B0604020202020204" pitchFamily="34" charset="0"/>
            </a:rPr>
            <a:t>Environment does not change while an agent is deliberating</a:t>
          </a:r>
          <a:endParaRPr lang="en-US" dirty="0">
            <a:latin typeface="Arial" panose="020B0604020202020204" pitchFamily="34" charset="0"/>
            <a:cs typeface="Arial" panose="020B0604020202020204" pitchFamily="34" charset="0"/>
          </a:endParaRPr>
        </a:p>
      </dgm:t>
    </dgm:pt>
    <dgm:pt modelId="{6A490A11-AAFF-4528-8528-57167251D73D}" type="parTrans" cxnId="{CBF97BA9-B76B-45F0-879F-3CE179D7E9D3}">
      <dgm:prSet/>
      <dgm:spPr/>
      <dgm:t>
        <a:bodyPr/>
        <a:lstStyle/>
        <a:p>
          <a:endParaRPr lang="en-US">
            <a:latin typeface="Arial" panose="020B0604020202020204" pitchFamily="34" charset="0"/>
            <a:cs typeface="Arial" panose="020B0604020202020204" pitchFamily="34" charset="0"/>
          </a:endParaRPr>
        </a:p>
      </dgm:t>
    </dgm:pt>
    <dgm:pt modelId="{58C82C22-3B16-48AB-8847-F36F304887D7}" type="sibTrans" cxnId="{CBF97BA9-B76B-45F0-879F-3CE179D7E9D3}">
      <dgm:prSet/>
      <dgm:spPr/>
      <dgm:t>
        <a:bodyPr/>
        <a:lstStyle/>
        <a:p>
          <a:endParaRPr lang="en-US">
            <a:latin typeface="Arial" panose="020B0604020202020204" pitchFamily="34" charset="0"/>
            <a:cs typeface="Arial" panose="020B0604020202020204" pitchFamily="34" charset="0"/>
          </a:endParaRPr>
        </a:p>
      </dgm:t>
    </dgm:pt>
    <dgm:pt modelId="{1751D4FE-A616-4B5C-AF30-76EEF871BC3C}">
      <dgm:prSet phldrT="[Text]"/>
      <dgm:spPr/>
      <dgm:t>
        <a:bodyPr/>
        <a:lstStyle/>
        <a:p>
          <a:r>
            <a:rPr lang="en-SG" dirty="0">
              <a:latin typeface="Arial" panose="020B0604020202020204" pitchFamily="34" charset="0"/>
              <a:cs typeface="Arial" panose="020B0604020202020204" pitchFamily="34" charset="0"/>
            </a:rPr>
            <a:t>Discrete (vs continuous)</a:t>
          </a:r>
          <a:endParaRPr lang="en-US" dirty="0">
            <a:latin typeface="Arial" panose="020B0604020202020204" pitchFamily="34" charset="0"/>
            <a:cs typeface="Arial" panose="020B0604020202020204" pitchFamily="34" charset="0"/>
          </a:endParaRPr>
        </a:p>
      </dgm:t>
    </dgm:pt>
    <dgm:pt modelId="{43D935BD-8904-4AA5-B020-DDFBA491EF04}" type="parTrans" cxnId="{5D06012D-E9A3-44A6-82C6-C3FE6AF7E79E}">
      <dgm:prSet/>
      <dgm:spPr/>
      <dgm:t>
        <a:bodyPr/>
        <a:lstStyle/>
        <a:p>
          <a:endParaRPr lang="en-US">
            <a:latin typeface="Arial" panose="020B0604020202020204" pitchFamily="34" charset="0"/>
            <a:cs typeface="Arial" panose="020B0604020202020204" pitchFamily="34" charset="0"/>
          </a:endParaRPr>
        </a:p>
      </dgm:t>
    </dgm:pt>
    <dgm:pt modelId="{EF57320B-01F5-47C6-B439-CBE692CF10C9}" type="sibTrans" cxnId="{5D06012D-E9A3-44A6-82C6-C3FE6AF7E79E}">
      <dgm:prSet/>
      <dgm:spPr/>
      <dgm:t>
        <a:bodyPr/>
        <a:lstStyle/>
        <a:p>
          <a:endParaRPr lang="en-US">
            <a:latin typeface="Arial" panose="020B0604020202020204" pitchFamily="34" charset="0"/>
            <a:cs typeface="Arial" panose="020B0604020202020204" pitchFamily="34" charset="0"/>
          </a:endParaRPr>
        </a:p>
      </dgm:t>
    </dgm:pt>
    <dgm:pt modelId="{8E480479-CABE-4C25-95DB-F54CA4F8F744}">
      <dgm:prSet phldrT="[Text]"/>
      <dgm:spPr/>
      <dgm:t>
        <a:bodyPr anchor="ctr"/>
        <a:lstStyle/>
        <a:p>
          <a:pPr marL="266700" indent="0"/>
          <a:r>
            <a:rPr lang="en-SG" dirty="0">
              <a:latin typeface="Arial" panose="020B0604020202020204" pitchFamily="34" charset="0"/>
              <a:cs typeface="Arial" panose="020B0604020202020204" pitchFamily="34" charset="0"/>
            </a:rPr>
            <a:t>A limited number of distinct </a:t>
          </a:r>
          <a:r>
            <a:rPr lang="en-SG" dirty="0" err="1">
              <a:latin typeface="Arial" panose="020B0604020202020204" pitchFamily="34" charset="0"/>
              <a:cs typeface="Arial" panose="020B0604020202020204" pitchFamily="34" charset="0"/>
            </a:rPr>
            <a:t>percepts</a:t>
          </a:r>
          <a:r>
            <a:rPr lang="en-SG" dirty="0">
              <a:latin typeface="Arial" panose="020B0604020202020204" pitchFamily="34" charset="0"/>
              <a:cs typeface="Arial" panose="020B0604020202020204" pitchFamily="34" charset="0"/>
            </a:rPr>
            <a:t> and actions</a:t>
          </a:r>
          <a:endParaRPr lang="en-US" dirty="0">
            <a:latin typeface="Arial" panose="020B0604020202020204" pitchFamily="34" charset="0"/>
            <a:cs typeface="Arial" panose="020B0604020202020204" pitchFamily="34" charset="0"/>
          </a:endParaRPr>
        </a:p>
      </dgm:t>
    </dgm:pt>
    <dgm:pt modelId="{FE576E9F-637A-4E8C-926A-EBCE2B95437B}" type="parTrans" cxnId="{106D7C99-0FE5-42E1-9EF9-EE3097220AE6}">
      <dgm:prSet/>
      <dgm:spPr/>
      <dgm:t>
        <a:bodyPr/>
        <a:lstStyle/>
        <a:p>
          <a:endParaRPr lang="en-US">
            <a:latin typeface="Arial" panose="020B0604020202020204" pitchFamily="34" charset="0"/>
            <a:cs typeface="Arial" panose="020B0604020202020204" pitchFamily="34" charset="0"/>
          </a:endParaRPr>
        </a:p>
      </dgm:t>
    </dgm:pt>
    <dgm:pt modelId="{1A32473E-32A9-4320-8187-5312398F99ED}" type="sibTrans" cxnId="{106D7C99-0FE5-42E1-9EF9-EE3097220AE6}">
      <dgm:prSet/>
      <dgm:spPr/>
      <dgm:t>
        <a:bodyPr/>
        <a:lstStyle/>
        <a:p>
          <a:endParaRPr lang="en-US">
            <a:latin typeface="Arial" panose="020B0604020202020204" pitchFamily="34" charset="0"/>
            <a:cs typeface="Arial" panose="020B0604020202020204" pitchFamily="34" charset="0"/>
          </a:endParaRPr>
        </a:p>
      </dgm:t>
    </dgm:pt>
    <dgm:pt modelId="{90238AC6-D2EC-46F0-9995-3ECC52596CC2}" type="pres">
      <dgm:prSet presAssocID="{C3F130BB-3C04-4008-A2B7-C2BFEFE81D97}" presName="Name0" presStyleCnt="0">
        <dgm:presLayoutVars>
          <dgm:chMax/>
          <dgm:chPref val="3"/>
          <dgm:dir/>
          <dgm:animOne val="branch"/>
          <dgm:animLvl val="lvl"/>
        </dgm:presLayoutVars>
      </dgm:prSet>
      <dgm:spPr/>
    </dgm:pt>
    <dgm:pt modelId="{F5C6272E-D83A-4B31-9D3C-A6B05D2D602E}" type="pres">
      <dgm:prSet presAssocID="{B4C60FC2-452A-44E0-8F53-3C5786C92BA4}" presName="composite" presStyleCnt="0"/>
      <dgm:spPr/>
    </dgm:pt>
    <dgm:pt modelId="{DCF77B4A-5FCD-4A34-A83A-A3A6276E3946}" type="pres">
      <dgm:prSet presAssocID="{B4C60FC2-452A-44E0-8F53-3C5786C92BA4}" presName="FirstChild" presStyleLbl="revTx" presStyleIdx="0" presStyleCnt="5">
        <dgm:presLayoutVars>
          <dgm:chMax val="0"/>
          <dgm:chPref val="0"/>
          <dgm:bulletEnabled val="1"/>
        </dgm:presLayoutVars>
      </dgm:prSet>
      <dgm:spPr/>
    </dgm:pt>
    <dgm:pt modelId="{395F32BE-6CFD-4DF8-A428-618D1559175F}" type="pres">
      <dgm:prSet presAssocID="{B4C60FC2-452A-44E0-8F53-3C5786C92BA4}" presName="Parent" presStyleLbl="alignNode1" presStyleIdx="0" presStyleCnt="5">
        <dgm:presLayoutVars>
          <dgm:chMax val="3"/>
          <dgm:chPref val="3"/>
          <dgm:bulletEnabled val="1"/>
        </dgm:presLayoutVars>
      </dgm:prSet>
      <dgm:spPr/>
    </dgm:pt>
    <dgm:pt modelId="{9DC6575E-7075-4787-9A4A-6565732B055F}" type="pres">
      <dgm:prSet presAssocID="{B4C60FC2-452A-44E0-8F53-3C5786C92BA4}" presName="Accent" presStyleLbl="parChTrans1D1" presStyleIdx="0" presStyleCnt="5"/>
      <dgm:spPr/>
    </dgm:pt>
    <dgm:pt modelId="{61DFE342-99FD-4EF9-B18E-CD53FF6086A3}" type="pres">
      <dgm:prSet presAssocID="{00E1E834-4EE4-4317-9219-248A5CAC7D29}" presName="sibTrans" presStyleCnt="0"/>
      <dgm:spPr/>
    </dgm:pt>
    <dgm:pt modelId="{B873BDBF-F18C-4793-8E81-9943CB38BC6F}" type="pres">
      <dgm:prSet presAssocID="{560EF9FA-92BB-44EA-9716-EFF86B7619F9}" presName="composite" presStyleCnt="0"/>
      <dgm:spPr/>
    </dgm:pt>
    <dgm:pt modelId="{70ED4CBF-57CB-4D6C-B15D-47C2F0B3A6A9}" type="pres">
      <dgm:prSet presAssocID="{560EF9FA-92BB-44EA-9716-EFF86B7619F9}" presName="FirstChild" presStyleLbl="revTx" presStyleIdx="1" presStyleCnt="5">
        <dgm:presLayoutVars>
          <dgm:chMax val="0"/>
          <dgm:chPref val="0"/>
          <dgm:bulletEnabled val="1"/>
        </dgm:presLayoutVars>
      </dgm:prSet>
      <dgm:spPr/>
    </dgm:pt>
    <dgm:pt modelId="{5D20C382-1B39-4EFE-915B-FD78AA21B6D4}" type="pres">
      <dgm:prSet presAssocID="{560EF9FA-92BB-44EA-9716-EFF86B7619F9}" presName="Parent" presStyleLbl="alignNode1" presStyleIdx="1" presStyleCnt="5">
        <dgm:presLayoutVars>
          <dgm:chMax val="3"/>
          <dgm:chPref val="3"/>
          <dgm:bulletEnabled val="1"/>
        </dgm:presLayoutVars>
      </dgm:prSet>
      <dgm:spPr/>
    </dgm:pt>
    <dgm:pt modelId="{CDDCD922-BFB0-4775-AE7F-3E46A825D12B}" type="pres">
      <dgm:prSet presAssocID="{560EF9FA-92BB-44EA-9716-EFF86B7619F9}" presName="Accent" presStyleLbl="parChTrans1D1" presStyleIdx="1" presStyleCnt="5"/>
      <dgm:spPr/>
    </dgm:pt>
    <dgm:pt modelId="{8D28EDBE-E251-436B-9F58-945AB9A12026}" type="pres">
      <dgm:prSet presAssocID="{CD8CAED9-DA7A-46A1-9D3B-75464C37DD2D}" presName="sibTrans" presStyleCnt="0"/>
      <dgm:spPr/>
    </dgm:pt>
    <dgm:pt modelId="{7A5C94FC-5C56-4263-8D17-B785BAB1E7C2}" type="pres">
      <dgm:prSet presAssocID="{CA784E8F-6253-4417-A32C-7DB1915D1281}" presName="composite" presStyleCnt="0"/>
      <dgm:spPr/>
    </dgm:pt>
    <dgm:pt modelId="{4DFF65E9-6699-438A-938D-27908B191F95}" type="pres">
      <dgm:prSet presAssocID="{CA784E8F-6253-4417-A32C-7DB1915D1281}" presName="FirstChild" presStyleLbl="revTx" presStyleIdx="2" presStyleCnt="5">
        <dgm:presLayoutVars>
          <dgm:chMax val="0"/>
          <dgm:chPref val="0"/>
          <dgm:bulletEnabled val="1"/>
        </dgm:presLayoutVars>
      </dgm:prSet>
      <dgm:spPr/>
    </dgm:pt>
    <dgm:pt modelId="{22FB4A3D-6FEA-46C9-B480-EF062DD89962}" type="pres">
      <dgm:prSet presAssocID="{CA784E8F-6253-4417-A32C-7DB1915D1281}" presName="Parent" presStyleLbl="alignNode1" presStyleIdx="2" presStyleCnt="5">
        <dgm:presLayoutVars>
          <dgm:chMax val="3"/>
          <dgm:chPref val="3"/>
          <dgm:bulletEnabled val="1"/>
        </dgm:presLayoutVars>
      </dgm:prSet>
      <dgm:spPr/>
    </dgm:pt>
    <dgm:pt modelId="{307778D2-23F2-42B5-9850-07DD3FD64308}" type="pres">
      <dgm:prSet presAssocID="{CA784E8F-6253-4417-A32C-7DB1915D1281}" presName="Accent" presStyleLbl="parChTrans1D1" presStyleIdx="2" presStyleCnt="5"/>
      <dgm:spPr/>
    </dgm:pt>
    <dgm:pt modelId="{9F6578B1-5051-460A-93D3-81D35B8DC28E}" type="pres">
      <dgm:prSet presAssocID="{C09B4048-DC81-4FDB-AC5F-D9AA3519A708}" presName="sibTrans" presStyleCnt="0"/>
      <dgm:spPr/>
    </dgm:pt>
    <dgm:pt modelId="{E588CE71-8705-4C1F-908C-584002F031F5}" type="pres">
      <dgm:prSet presAssocID="{663488C1-A29C-411D-9497-22B0EF038B85}" presName="composite" presStyleCnt="0"/>
      <dgm:spPr/>
    </dgm:pt>
    <dgm:pt modelId="{01A7A0D6-6C4A-40D4-91CE-2D74DAD26F0E}" type="pres">
      <dgm:prSet presAssocID="{663488C1-A29C-411D-9497-22B0EF038B85}" presName="FirstChild" presStyleLbl="revTx" presStyleIdx="3" presStyleCnt="5">
        <dgm:presLayoutVars>
          <dgm:chMax val="0"/>
          <dgm:chPref val="0"/>
          <dgm:bulletEnabled val="1"/>
        </dgm:presLayoutVars>
      </dgm:prSet>
      <dgm:spPr/>
    </dgm:pt>
    <dgm:pt modelId="{17ADDBD1-0EEE-4198-840A-7A15EFFE525D}" type="pres">
      <dgm:prSet presAssocID="{663488C1-A29C-411D-9497-22B0EF038B85}" presName="Parent" presStyleLbl="alignNode1" presStyleIdx="3" presStyleCnt="5">
        <dgm:presLayoutVars>
          <dgm:chMax val="3"/>
          <dgm:chPref val="3"/>
          <dgm:bulletEnabled val="1"/>
        </dgm:presLayoutVars>
      </dgm:prSet>
      <dgm:spPr/>
    </dgm:pt>
    <dgm:pt modelId="{AFE2231B-CC96-440C-9D70-CB70EAF78C2B}" type="pres">
      <dgm:prSet presAssocID="{663488C1-A29C-411D-9497-22B0EF038B85}" presName="Accent" presStyleLbl="parChTrans1D1" presStyleIdx="3" presStyleCnt="5"/>
      <dgm:spPr/>
    </dgm:pt>
    <dgm:pt modelId="{36377ED4-65F8-4F81-8B2C-059F92E49E15}" type="pres">
      <dgm:prSet presAssocID="{4CA87432-8B17-4903-85A0-35900466C8ED}" presName="sibTrans" presStyleCnt="0"/>
      <dgm:spPr/>
    </dgm:pt>
    <dgm:pt modelId="{39AA48C0-84FF-4470-954A-8025EF0B2609}" type="pres">
      <dgm:prSet presAssocID="{1751D4FE-A616-4B5C-AF30-76EEF871BC3C}" presName="composite" presStyleCnt="0"/>
      <dgm:spPr/>
    </dgm:pt>
    <dgm:pt modelId="{8CC6F6F9-3A05-4234-9FFA-A3EE2133DD45}" type="pres">
      <dgm:prSet presAssocID="{1751D4FE-A616-4B5C-AF30-76EEF871BC3C}" presName="FirstChild" presStyleLbl="revTx" presStyleIdx="4" presStyleCnt="5">
        <dgm:presLayoutVars>
          <dgm:chMax val="0"/>
          <dgm:chPref val="0"/>
          <dgm:bulletEnabled val="1"/>
        </dgm:presLayoutVars>
      </dgm:prSet>
      <dgm:spPr/>
    </dgm:pt>
    <dgm:pt modelId="{67AABD7B-9167-4497-931A-646382218518}" type="pres">
      <dgm:prSet presAssocID="{1751D4FE-A616-4B5C-AF30-76EEF871BC3C}" presName="Parent" presStyleLbl="alignNode1" presStyleIdx="4" presStyleCnt="5">
        <dgm:presLayoutVars>
          <dgm:chMax val="3"/>
          <dgm:chPref val="3"/>
          <dgm:bulletEnabled val="1"/>
        </dgm:presLayoutVars>
      </dgm:prSet>
      <dgm:spPr/>
    </dgm:pt>
    <dgm:pt modelId="{2D06F724-0C15-4EEF-B260-CD2A052AAE97}" type="pres">
      <dgm:prSet presAssocID="{1751D4FE-A616-4B5C-AF30-76EEF871BC3C}" presName="Accent" presStyleLbl="parChTrans1D1" presStyleIdx="4" presStyleCnt="5"/>
      <dgm:spPr/>
    </dgm:pt>
  </dgm:ptLst>
  <dgm:cxnLst>
    <dgm:cxn modelId="{4A908B1A-3C6E-474F-8D27-B0A3CC32697C}" srcId="{C3F130BB-3C04-4008-A2B7-C2BFEFE81D97}" destId="{560EF9FA-92BB-44EA-9716-EFF86B7619F9}" srcOrd="1" destOrd="0" parTransId="{EEBA878E-4AFB-45F3-AF84-D58D99E49961}" sibTransId="{CD8CAED9-DA7A-46A1-9D3B-75464C37DD2D}"/>
    <dgm:cxn modelId="{33069626-9583-4094-A97D-5A4C29E72C81}" srcId="{C3F130BB-3C04-4008-A2B7-C2BFEFE81D97}" destId="{CA784E8F-6253-4417-A32C-7DB1915D1281}" srcOrd="2" destOrd="0" parTransId="{65C746CA-FA78-4867-A102-101E15CFAD89}" sibTransId="{C09B4048-DC81-4FDB-AC5F-D9AA3519A708}"/>
    <dgm:cxn modelId="{5D06012D-E9A3-44A6-82C6-C3FE6AF7E79E}" srcId="{C3F130BB-3C04-4008-A2B7-C2BFEFE81D97}" destId="{1751D4FE-A616-4B5C-AF30-76EEF871BC3C}" srcOrd="4" destOrd="0" parTransId="{43D935BD-8904-4AA5-B020-DDFBA491EF04}" sibTransId="{EF57320B-01F5-47C6-B439-CBE692CF10C9}"/>
    <dgm:cxn modelId="{FEE57457-F68D-406C-9EDE-1C7077C7C92C}" srcId="{CA784E8F-6253-4417-A32C-7DB1915D1281}" destId="{714AE325-13A3-4052-9950-C9616430F58D}" srcOrd="0" destOrd="0" parTransId="{B5B5E343-82AC-414E-A82F-1FCC33B75EE7}" sibTransId="{DCD3E40B-9901-4FE5-802E-667FB005E258}"/>
    <dgm:cxn modelId="{2FB7105F-7719-473C-BF43-888D847A09B6}" srcId="{B4C60FC2-452A-44E0-8F53-3C5786C92BA4}" destId="{1CB184C3-0D0C-477F-8CDE-5BE0015D051D}" srcOrd="0" destOrd="0" parTransId="{5E11D48D-32EE-4E63-84F8-1F14AB6C58F4}" sibTransId="{3E0B2EC3-F430-4148-B1E6-E23B09E68188}"/>
    <dgm:cxn modelId="{04356367-3E1E-4CCA-9504-80286E9F1C0D}" type="presOf" srcId="{B4C60FC2-452A-44E0-8F53-3C5786C92BA4}" destId="{395F32BE-6CFD-4DF8-A428-618D1559175F}" srcOrd="0" destOrd="0" presId="urn:microsoft.com/office/officeart/2011/layout/TabList"/>
    <dgm:cxn modelId="{9D8B3672-AF37-4EA7-A486-4A6D2F5938E0}" type="presOf" srcId="{663488C1-A29C-411D-9497-22B0EF038B85}" destId="{17ADDBD1-0EEE-4198-840A-7A15EFFE525D}" srcOrd="0" destOrd="0" presId="urn:microsoft.com/office/officeart/2011/layout/TabList"/>
    <dgm:cxn modelId="{83D28A72-F677-4F9D-9DFF-5BCBFD32DDF1}" type="presOf" srcId="{1CB184C3-0D0C-477F-8CDE-5BE0015D051D}" destId="{DCF77B4A-5FCD-4A34-A83A-A3A6276E3946}" srcOrd="0" destOrd="0" presId="urn:microsoft.com/office/officeart/2011/layout/TabList"/>
    <dgm:cxn modelId="{61DA0D87-57CF-4ABB-ADEC-939B054231F5}" srcId="{560EF9FA-92BB-44EA-9716-EFF86B7619F9}" destId="{7C34E1B3-FC79-40D0-871E-16936778AE67}" srcOrd="0" destOrd="0" parTransId="{51E4479B-F9B6-4D88-A01D-C58357D0A668}" sibTransId="{86CD0D85-9258-47B1-A331-F6ED44BF7AF2}"/>
    <dgm:cxn modelId="{5DC90A8C-69D6-43E4-9361-AF3873E965B1}" type="presOf" srcId="{8E480479-CABE-4C25-95DB-F54CA4F8F744}" destId="{8CC6F6F9-3A05-4234-9FFA-A3EE2133DD45}" srcOrd="0" destOrd="0" presId="urn:microsoft.com/office/officeart/2011/layout/TabList"/>
    <dgm:cxn modelId="{106D7C99-0FE5-42E1-9EF9-EE3097220AE6}" srcId="{1751D4FE-A616-4B5C-AF30-76EEF871BC3C}" destId="{8E480479-CABE-4C25-95DB-F54CA4F8F744}" srcOrd="0" destOrd="0" parTransId="{FE576E9F-637A-4E8C-926A-EBCE2B95437B}" sibTransId="{1A32473E-32A9-4320-8187-5312398F99ED}"/>
    <dgm:cxn modelId="{CBF97BA9-B76B-45F0-879F-3CE179D7E9D3}" srcId="{663488C1-A29C-411D-9497-22B0EF038B85}" destId="{69CDBAD7-5F94-48F5-9A39-42BF0711B3C8}" srcOrd="0" destOrd="0" parTransId="{6A490A11-AAFF-4528-8528-57167251D73D}" sibTransId="{58C82C22-3B16-48AB-8847-F36F304887D7}"/>
    <dgm:cxn modelId="{62357DB3-9EEA-4210-9E57-FFF0496297F2}" type="presOf" srcId="{714AE325-13A3-4052-9950-C9616430F58D}" destId="{4DFF65E9-6699-438A-938D-27908B191F95}" srcOrd="0" destOrd="0" presId="urn:microsoft.com/office/officeart/2011/layout/TabList"/>
    <dgm:cxn modelId="{CEC7F0BE-6058-40E6-9438-532EE55714BC}" type="presOf" srcId="{CA784E8F-6253-4417-A32C-7DB1915D1281}" destId="{22FB4A3D-6FEA-46C9-B480-EF062DD89962}" srcOrd="0" destOrd="0" presId="urn:microsoft.com/office/officeart/2011/layout/TabList"/>
    <dgm:cxn modelId="{D38989BF-F0F8-4D16-B7F8-A00E25295D4E}" srcId="{C3F130BB-3C04-4008-A2B7-C2BFEFE81D97}" destId="{B4C60FC2-452A-44E0-8F53-3C5786C92BA4}" srcOrd="0" destOrd="0" parTransId="{8AFF2787-FC46-41A4-9F6C-2F126C415415}" sibTransId="{00E1E834-4EE4-4317-9219-248A5CAC7D29}"/>
    <dgm:cxn modelId="{35CA2FC5-1610-4E40-A8AB-5133EBCC2412}" type="presOf" srcId="{1751D4FE-A616-4B5C-AF30-76EEF871BC3C}" destId="{67AABD7B-9167-4497-931A-646382218518}" srcOrd="0" destOrd="0" presId="urn:microsoft.com/office/officeart/2011/layout/TabList"/>
    <dgm:cxn modelId="{7939A6C7-A635-461D-8632-4FA1D55DE225}" srcId="{C3F130BB-3C04-4008-A2B7-C2BFEFE81D97}" destId="{663488C1-A29C-411D-9497-22B0EF038B85}" srcOrd="3" destOrd="0" parTransId="{68BE1889-5987-4D26-9BA3-C12A74A7A807}" sibTransId="{4CA87432-8B17-4903-85A0-35900466C8ED}"/>
    <dgm:cxn modelId="{3FE937E7-D8E0-4CCF-B918-B38E94A149D7}" type="presOf" srcId="{C3F130BB-3C04-4008-A2B7-C2BFEFE81D97}" destId="{90238AC6-D2EC-46F0-9995-3ECC52596CC2}" srcOrd="0" destOrd="0" presId="urn:microsoft.com/office/officeart/2011/layout/TabList"/>
    <dgm:cxn modelId="{1EC5B0EF-9714-46B7-AF99-B7E01433DA38}" type="presOf" srcId="{560EF9FA-92BB-44EA-9716-EFF86B7619F9}" destId="{5D20C382-1B39-4EFE-915B-FD78AA21B6D4}" srcOrd="0" destOrd="0" presId="urn:microsoft.com/office/officeart/2011/layout/TabList"/>
    <dgm:cxn modelId="{2CCF12F8-DB5D-4AA3-9801-570B0E933BE4}" type="presOf" srcId="{7C34E1B3-FC79-40D0-871E-16936778AE67}" destId="{70ED4CBF-57CB-4D6C-B15D-47C2F0B3A6A9}" srcOrd="0" destOrd="0" presId="urn:microsoft.com/office/officeart/2011/layout/TabList"/>
    <dgm:cxn modelId="{D35A44F8-192D-44F0-B8F4-CBD627EB3F1E}" type="presOf" srcId="{69CDBAD7-5F94-48F5-9A39-42BF0711B3C8}" destId="{01A7A0D6-6C4A-40D4-91CE-2D74DAD26F0E}" srcOrd="0" destOrd="0" presId="urn:microsoft.com/office/officeart/2011/layout/TabList"/>
    <dgm:cxn modelId="{14869F1C-F77D-4434-8463-782325D620EF}" type="presParOf" srcId="{90238AC6-D2EC-46F0-9995-3ECC52596CC2}" destId="{F5C6272E-D83A-4B31-9D3C-A6B05D2D602E}" srcOrd="0" destOrd="0" presId="urn:microsoft.com/office/officeart/2011/layout/TabList"/>
    <dgm:cxn modelId="{7DFF2001-79E9-4036-9D2B-BC9CAA7A97BC}" type="presParOf" srcId="{F5C6272E-D83A-4B31-9D3C-A6B05D2D602E}" destId="{DCF77B4A-5FCD-4A34-A83A-A3A6276E3946}" srcOrd="0" destOrd="0" presId="urn:microsoft.com/office/officeart/2011/layout/TabList"/>
    <dgm:cxn modelId="{8F7B4A62-59FE-4174-8008-27F16181C2EE}" type="presParOf" srcId="{F5C6272E-D83A-4B31-9D3C-A6B05D2D602E}" destId="{395F32BE-6CFD-4DF8-A428-618D1559175F}" srcOrd="1" destOrd="0" presId="urn:microsoft.com/office/officeart/2011/layout/TabList"/>
    <dgm:cxn modelId="{71541D0B-B540-4980-8BE4-8D73CD7F36E0}" type="presParOf" srcId="{F5C6272E-D83A-4B31-9D3C-A6B05D2D602E}" destId="{9DC6575E-7075-4787-9A4A-6565732B055F}" srcOrd="2" destOrd="0" presId="urn:microsoft.com/office/officeart/2011/layout/TabList"/>
    <dgm:cxn modelId="{BF66BF91-587F-4C7E-822A-90029619C1CD}" type="presParOf" srcId="{90238AC6-D2EC-46F0-9995-3ECC52596CC2}" destId="{61DFE342-99FD-4EF9-B18E-CD53FF6086A3}" srcOrd="1" destOrd="0" presId="urn:microsoft.com/office/officeart/2011/layout/TabList"/>
    <dgm:cxn modelId="{BC453D8C-EC0A-4F12-A77A-CE6F4021094C}" type="presParOf" srcId="{90238AC6-D2EC-46F0-9995-3ECC52596CC2}" destId="{B873BDBF-F18C-4793-8E81-9943CB38BC6F}" srcOrd="2" destOrd="0" presId="urn:microsoft.com/office/officeart/2011/layout/TabList"/>
    <dgm:cxn modelId="{5FF242CD-7939-4D24-8EDA-2138D3FB56DF}" type="presParOf" srcId="{B873BDBF-F18C-4793-8E81-9943CB38BC6F}" destId="{70ED4CBF-57CB-4D6C-B15D-47C2F0B3A6A9}" srcOrd="0" destOrd="0" presId="urn:microsoft.com/office/officeart/2011/layout/TabList"/>
    <dgm:cxn modelId="{BC51D894-B52C-4F79-9FE6-B662E613125A}" type="presParOf" srcId="{B873BDBF-F18C-4793-8E81-9943CB38BC6F}" destId="{5D20C382-1B39-4EFE-915B-FD78AA21B6D4}" srcOrd="1" destOrd="0" presId="urn:microsoft.com/office/officeart/2011/layout/TabList"/>
    <dgm:cxn modelId="{C6A383F4-75FA-4492-8062-C9062B856A5A}" type="presParOf" srcId="{B873BDBF-F18C-4793-8E81-9943CB38BC6F}" destId="{CDDCD922-BFB0-4775-AE7F-3E46A825D12B}" srcOrd="2" destOrd="0" presId="urn:microsoft.com/office/officeart/2011/layout/TabList"/>
    <dgm:cxn modelId="{89423B49-F86D-4B25-B52D-1383C02FFF6E}" type="presParOf" srcId="{90238AC6-D2EC-46F0-9995-3ECC52596CC2}" destId="{8D28EDBE-E251-436B-9F58-945AB9A12026}" srcOrd="3" destOrd="0" presId="urn:microsoft.com/office/officeart/2011/layout/TabList"/>
    <dgm:cxn modelId="{D131B72C-286A-40D5-8ED5-28AC5F8C9C11}" type="presParOf" srcId="{90238AC6-D2EC-46F0-9995-3ECC52596CC2}" destId="{7A5C94FC-5C56-4263-8D17-B785BAB1E7C2}" srcOrd="4" destOrd="0" presId="urn:microsoft.com/office/officeart/2011/layout/TabList"/>
    <dgm:cxn modelId="{5DE7F597-BCC8-4A4D-BEC1-7DBD3D30A7C8}" type="presParOf" srcId="{7A5C94FC-5C56-4263-8D17-B785BAB1E7C2}" destId="{4DFF65E9-6699-438A-938D-27908B191F95}" srcOrd="0" destOrd="0" presId="urn:microsoft.com/office/officeart/2011/layout/TabList"/>
    <dgm:cxn modelId="{5BC51819-9EB0-4F7B-AE0F-5C7A044E6932}" type="presParOf" srcId="{7A5C94FC-5C56-4263-8D17-B785BAB1E7C2}" destId="{22FB4A3D-6FEA-46C9-B480-EF062DD89962}" srcOrd="1" destOrd="0" presId="urn:microsoft.com/office/officeart/2011/layout/TabList"/>
    <dgm:cxn modelId="{89A6BDD4-580C-4690-80DF-FF946F989DEB}" type="presParOf" srcId="{7A5C94FC-5C56-4263-8D17-B785BAB1E7C2}" destId="{307778D2-23F2-42B5-9850-07DD3FD64308}" srcOrd="2" destOrd="0" presId="urn:microsoft.com/office/officeart/2011/layout/TabList"/>
    <dgm:cxn modelId="{F857A6D9-802B-4031-A621-4D2E64D09BC6}" type="presParOf" srcId="{90238AC6-D2EC-46F0-9995-3ECC52596CC2}" destId="{9F6578B1-5051-460A-93D3-81D35B8DC28E}" srcOrd="5" destOrd="0" presId="urn:microsoft.com/office/officeart/2011/layout/TabList"/>
    <dgm:cxn modelId="{C4458457-206B-413E-B65C-4E5D5DA430CB}" type="presParOf" srcId="{90238AC6-D2EC-46F0-9995-3ECC52596CC2}" destId="{E588CE71-8705-4C1F-908C-584002F031F5}" srcOrd="6" destOrd="0" presId="urn:microsoft.com/office/officeart/2011/layout/TabList"/>
    <dgm:cxn modelId="{33549447-117B-4D07-BA15-41B2073D8E42}" type="presParOf" srcId="{E588CE71-8705-4C1F-908C-584002F031F5}" destId="{01A7A0D6-6C4A-40D4-91CE-2D74DAD26F0E}" srcOrd="0" destOrd="0" presId="urn:microsoft.com/office/officeart/2011/layout/TabList"/>
    <dgm:cxn modelId="{CA99A0DB-EDBA-40E7-8931-955B82FDBF4E}" type="presParOf" srcId="{E588CE71-8705-4C1F-908C-584002F031F5}" destId="{17ADDBD1-0EEE-4198-840A-7A15EFFE525D}" srcOrd="1" destOrd="0" presId="urn:microsoft.com/office/officeart/2011/layout/TabList"/>
    <dgm:cxn modelId="{87D69C04-1695-473A-9A87-8838921A69EE}" type="presParOf" srcId="{E588CE71-8705-4C1F-908C-584002F031F5}" destId="{AFE2231B-CC96-440C-9D70-CB70EAF78C2B}" srcOrd="2" destOrd="0" presId="urn:microsoft.com/office/officeart/2011/layout/TabList"/>
    <dgm:cxn modelId="{696AE847-A2A5-4080-A7DD-DB2AEE875B59}" type="presParOf" srcId="{90238AC6-D2EC-46F0-9995-3ECC52596CC2}" destId="{36377ED4-65F8-4F81-8B2C-059F92E49E15}" srcOrd="7" destOrd="0" presId="urn:microsoft.com/office/officeart/2011/layout/TabList"/>
    <dgm:cxn modelId="{2F1BAE5B-8EAB-4ADE-A920-FE0F5D2E36FC}" type="presParOf" srcId="{90238AC6-D2EC-46F0-9995-3ECC52596CC2}" destId="{39AA48C0-84FF-4470-954A-8025EF0B2609}" srcOrd="8" destOrd="0" presId="urn:microsoft.com/office/officeart/2011/layout/TabList"/>
    <dgm:cxn modelId="{7A1CF50D-947A-42B5-96AA-F162F7714E23}" type="presParOf" srcId="{39AA48C0-84FF-4470-954A-8025EF0B2609}" destId="{8CC6F6F9-3A05-4234-9FFA-A3EE2133DD45}" srcOrd="0" destOrd="0" presId="urn:microsoft.com/office/officeart/2011/layout/TabList"/>
    <dgm:cxn modelId="{D3EE3CDB-55E5-41FE-8FF4-34E7F3C861AB}" type="presParOf" srcId="{39AA48C0-84FF-4470-954A-8025EF0B2609}" destId="{67AABD7B-9167-4497-931A-646382218518}" srcOrd="1" destOrd="0" presId="urn:microsoft.com/office/officeart/2011/layout/TabList"/>
    <dgm:cxn modelId="{41558424-976D-47ED-BFFE-D1BA37535CCE}" type="presParOf" srcId="{39AA48C0-84FF-4470-954A-8025EF0B2609}" destId="{2D06F724-0C15-4EEF-B260-CD2A052AAE97}"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6F724-0C15-4EEF-B260-CD2A052AAE97}">
      <dsp:nvSpPr>
        <dsp:cNvPr id="0" name=""/>
        <dsp:cNvSpPr/>
      </dsp:nvSpPr>
      <dsp:spPr>
        <a:xfrm>
          <a:off x="0" y="3409247"/>
          <a:ext cx="7988461" cy="0"/>
        </a:xfrm>
        <a:prstGeom prst="line">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2231B-CC96-440C-9D70-CB70EAF78C2B}">
      <dsp:nvSpPr>
        <dsp:cNvPr id="0" name=""/>
        <dsp:cNvSpPr/>
      </dsp:nvSpPr>
      <dsp:spPr>
        <a:xfrm>
          <a:off x="0" y="2721324"/>
          <a:ext cx="7988461" cy="0"/>
        </a:xfrm>
        <a:prstGeom prst="line">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7778D2-23F2-42B5-9850-07DD3FD64308}">
      <dsp:nvSpPr>
        <dsp:cNvPr id="0" name=""/>
        <dsp:cNvSpPr/>
      </dsp:nvSpPr>
      <dsp:spPr>
        <a:xfrm>
          <a:off x="0" y="2033401"/>
          <a:ext cx="7988461" cy="0"/>
        </a:xfrm>
        <a:prstGeom prst="line">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DCD922-BFB0-4775-AE7F-3E46A825D12B}">
      <dsp:nvSpPr>
        <dsp:cNvPr id="0" name=""/>
        <dsp:cNvSpPr/>
      </dsp:nvSpPr>
      <dsp:spPr>
        <a:xfrm>
          <a:off x="0" y="1345478"/>
          <a:ext cx="7988461" cy="0"/>
        </a:xfrm>
        <a:prstGeom prst="line">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6575E-7075-4787-9A4A-6565732B055F}">
      <dsp:nvSpPr>
        <dsp:cNvPr id="0" name=""/>
        <dsp:cNvSpPr/>
      </dsp:nvSpPr>
      <dsp:spPr>
        <a:xfrm>
          <a:off x="0" y="657556"/>
          <a:ext cx="7988461" cy="0"/>
        </a:xfrm>
        <a:prstGeom prst="line">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F77B4A-5FCD-4A34-A83A-A3A6276E3946}">
      <dsp:nvSpPr>
        <dsp:cNvPr id="0" name=""/>
        <dsp:cNvSpPr/>
      </dsp:nvSpPr>
      <dsp:spPr>
        <a:xfrm>
          <a:off x="2076999" y="2391"/>
          <a:ext cx="5911461" cy="6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266700" lvl="0" indent="0" algn="l" defTabSz="800100">
            <a:lnSpc>
              <a:spcPct val="90000"/>
            </a:lnSpc>
            <a:spcBef>
              <a:spcPct val="0"/>
            </a:spcBef>
            <a:spcAft>
              <a:spcPct val="35000"/>
            </a:spcAft>
            <a:buNone/>
          </a:pPr>
          <a:r>
            <a:rPr lang="en-SG" sz="1800" kern="1200" dirty="0">
              <a:latin typeface="Arial" panose="020B0604020202020204" pitchFamily="34" charset="0"/>
              <a:cs typeface="Arial" panose="020B0604020202020204" pitchFamily="34" charset="0"/>
            </a:rPr>
            <a:t>Agent's sensory apparatus gives it access to the complete state of the environment</a:t>
          </a:r>
          <a:endParaRPr lang="en-US" sz="1800" kern="1200" dirty="0">
            <a:latin typeface="Arial" panose="020B0604020202020204" pitchFamily="34" charset="0"/>
            <a:cs typeface="Arial" panose="020B0604020202020204" pitchFamily="34" charset="0"/>
          </a:endParaRPr>
        </a:p>
      </dsp:txBody>
      <dsp:txXfrm>
        <a:off x="2076999" y="2391"/>
        <a:ext cx="5911461" cy="655164"/>
      </dsp:txXfrm>
    </dsp:sp>
    <dsp:sp modelId="{395F32BE-6CFD-4DF8-A428-618D1559175F}">
      <dsp:nvSpPr>
        <dsp:cNvPr id="0" name=""/>
        <dsp:cNvSpPr/>
      </dsp:nvSpPr>
      <dsp:spPr>
        <a:xfrm>
          <a:off x="0" y="2391"/>
          <a:ext cx="2076999" cy="655164"/>
        </a:xfrm>
        <a:prstGeom prst="round2SameRect">
          <a:avLst>
            <a:gd name="adj1" fmla="val 16670"/>
            <a:gd name="adj2" fmla="val 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latin typeface="Arial" panose="020B0604020202020204" pitchFamily="34" charset="0"/>
              <a:cs typeface="Arial" panose="020B0604020202020204" pitchFamily="34" charset="0"/>
            </a:rPr>
            <a:t>Accessible (vs inaccessible)</a:t>
          </a:r>
          <a:endParaRPr lang="en-US" sz="1900" kern="1200" dirty="0">
            <a:latin typeface="Arial" panose="020B0604020202020204" pitchFamily="34" charset="0"/>
            <a:cs typeface="Arial" panose="020B0604020202020204" pitchFamily="34" charset="0"/>
          </a:endParaRPr>
        </a:p>
      </dsp:txBody>
      <dsp:txXfrm>
        <a:off x="31988" y="34379"/>
        <a:ext cx="2013023" cy="623176"/>
      </dsp:txXfrm>
    </dsp:sp>
    <dsp:sp modelId="{70ED4CBF-57CB-4D6C-B15D-47C2F0B3A6A9}">
      <dsp:nvSpPr>
        <dsp:cNvPr id="0" name=""/>
        <dsp:cNvSpPr/>
      </dsp:nvSpPr>
      <dsp:spPr>
        <a:xfrm>
          <a:off x="2076999" y="690314"/>
          <a:ext cx="5911461" cy="6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266700" lvl="0" indent="0" algn="l" defTabSz="800100">
            <a:lnSpc>
              <a:spcPct val="90000"/>
            </a:lnSpc>
            <a:spcBef>
              <a:spcPct val="0"/>
            </a:spcBef>
            <a:spcAft>
              <a:spcPct val="35000"/>
            </a:spcAft>
            <a:buNone/>
          </a:pPr>
          <a:r>
            <a:rPr lang="en-SG" sz="1800" kern="1200" dirty="0"/>
            <a:t>The next state of the environment is completely determined by the current state and the actions selected by the agent</a:t>
          </a:r>
          <a:endParaRPr lang="en-US" sz="1800" kern="1200" dirty="0">
            <a:latin typeface="Arial" panose="020B0604020202020204" pitchFamily="34" charset="0"/>
            <a:cs typeface="Arial" panose="020B0604020202020204" pitchFamily="34" charset="0"/>
          </a:endParaRPr>
        </a:p>
      </dsp:txBody>
      <dsp:txXfrm>
        <a:off x="2076999" y="690314"/>
        <a:ext cx="5911461" cy="655164"/>
      </dsp:txXfrm>
    </dsp:sp>
    <dsp:sp modelId="{5D20C382-1B39-4EFE-915B-FD78AA21B6D4}">
      <dsp:nvSpPr>
        <dsp:cNvPr id="0" name=""/>
        <dsp:cNvSpPr/>
      </dsp:nvSpPr>
      <dsp:spPr>
        <a:xfrm>
          <a:off x="0" y="690314"/>
          <a:ext cx="2076999" cy="655164"/>
        </a:xfrm>
        <a:prstGeom prst="round2SameRect">
          <a:avLst>
            <a:gd name="adj1" fmla="val 16670"/>
            <a:gd name="adj2" fmla="val 0"/>
          </a:avLst>
        </a:prstGeom>
        <a:solidFill>
          <a:schemeClr val="accent3">
            <a:hueOff val="2812566"/>
            <a:satOff val="-4220"/>
            <a:lumOff val="-686"/>
            <a:alphaOff val="0"/>
          </a:schemeClr>
        </a:solidFill>
        <a:ln w="25400" cap="flat" cmpd="sng" algn="ctr">
          <a:solidFill>
            <a:schemeClr val="accent3">
              <a:hueOff val="2812566"/>
              <a:satOff val="-4220"/>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latin typeface="Arial" panose="020B0604020202020204" pitchFamily="34" charset="0"/>
              <a:cs typeface="Arial" panose="020B0604020202020204" pitchFamily="34" charset="0"/>
            </a:rPr>
            <a:t>Deterministic (vs nondeterministic)</a:t>
          </a:r>
          <a:endParaRPr lang="en-US" sz="1900" kern="1200" dirty="0">
            <a:latin typeface="Arial" panose="020B0604020202020204" pitchFamily="34" charset="0"/>
            <a:cs typeface="Arial" panose="020B0604020202020204" pitchFamily="34" charset="0"/>
          </a:endParaRPr>
        </a:p>
      </dsp:txBody>
      <dsp:txXfrm>
        <a:off x="31988" y="722302"/>
        <a:ext cx="2013023" cy="623176"/>
      </dsp:txXfrm>
    </dsp:sp>
    <dsp:sp modelId="{4DFF65E9-6699-438A-938D-27908B191F95}">
      <dsp:nvSpPr>
        <dsp:cNvPr id="0" name=""/>
        <dsp:cNvSpPr/>
      </dsp:nvSpPr>
      <dsp:spPr>
        <a:xfrm>
          <a:off x="2076999" y="1378237"/>
          <a:ext cx="5911461" cy="6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266700" lvl="0" indent="0" algn="l" defTabSz="800100">
            <a:lnSpc>
              <a:spcPct val="90000"/>
            </a:lnSpc>
            <a:spcBef>
              <a:spcPct val="0"/>
            </a:spcBef>
            <a:spcAft>
              <a:spcPct val="35000"/>
            </a:spcAft>
            <a:buNone/>
          </a:pPr>
          <a:r>
            <a:rPr lang="en-SG" sz="1800" kern="1200" dirty="0">
              <a:latin typeface="Arial" panose="020B0604020202020204" pitchFamily="34" charset="0"/>
              <a:cs typeface="Arial" panose="020B0604020202020204" pitchFamily="34" charset="0"/>
            </a:rPr>
            <a:t>Each episode is not affected by the previous taken actions</a:t>
          </a:r>
          <a:endParaRPr lang="en-US" sz="1800" kern="1200" dirty="0">
            <a:latin typeface="Arial" panose="020B0604020202020204" pitchFamily="34" charset="0"/>
            <a:cs typeface="Arial" panose="020B0604020202020204" pitchFamily="34" charset="0"/>
          </a:endParaRPr>
        </a:p>
      </dsp:txBody>
      <dsp:txXfrm>
        <a:off x="2076999" y="1378237"/>
        <a:ext cx="5911461" cy="655164"/>
      </dsp:txXfrm>
    </dsp:sp>
    <dsp:sp modelId="{22FB4A3D-6FEA-46C9-B480-EF062DD89962}">
      <dsp:nvSpPr>
        <dsp:cNvPr id="0" name=""/>
        <dsp:cNvSpPr/>
      </dsp:nvSpPr>
      <dsp:spPr>
        <a:xfrm>
          <a:off x="0" y="1378237"/>
          <a:ext cx="2076999" cy="655164"/>
        </a:xfrm>
        <a:prstGeom prst="round2SameRect">
          <a:avLst>
            <a:gd name="adj1" fmla="val 16670"/>
            <a:gd name="adj2" fmla="val 0"/>
          </a:avLst>
        </a:prstGeom>
        <a:solidFill>
          <a:schemeClr val="accent3">
            <a:hueOff val="5625132"/>
            <a:satOff val="-8440"/>
            <a:lumOff val="-1373"/>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latin typeface="Arial" panose="020B0604020202020204" pitchFamily="34" charset="0"/>
              <a:cs typeface="Arial" panose="020B0604020202020204" pitchFamily="34" charset="0"/>
            </a:rPr>
            <a:t>Episodic (vs Sequential)</a:t>
          </a:r>
          <a:endParaRPr lang="en-US" sz="1900" kern="1200" dirty="0">
            <a:latin typeface="Arial" panose="020B0604020202020204" pitchFamily="34" charset="0"/>
            <a:cs typeface="Arial" panose="020B0604020202020204" pitchFamily="34" charset="0"/>
          </a:endParaRPr>
        </a:p>
      </dsp:txBody>
      <dsp:txXfrm>
        <a:off x="31988" y="1410225"/>
        <a:ext cx="2013023" cy="623176"/>
      </dsp:txXfrm>
    </dsp:sp>
    <dsp:sp modelId="{01A7A0D6-6C4A-40D4-91CE-2D74DAD26F0E}">
      <dsp:nvSpPr>
        <dsp:cNvPr id="0" name=""/>
        <dsp:cNvSpPr/>
      </dsp:nvSpPr>
      <dsp:spPr>
        <a:xfrm>
          <a:off x="2076999" y="2066160"/>
          <a:ext cx="5911461" cy="6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266700" lvl="0" indent="0" algn="l" defTabSz="800100">
            <a:lnSpc>
              <a:spcPct val="90000"/>
            </a:lnSpc>
            <a:spcBef>
              <a:spcPct val="0"/>
            </a:spcBef>
            <a:spcAft>
              <a:spcPct val="35000"/>
            </a:spcAft>
            <a:buNone/>
          </a:pPr>
          <a:r>
            <a:rPr lang="en-SG" sz="1800" kern="1200">
              <a:latin typeface="Arial" panose="020B0604020202020204" pitchFamily="34" charset="0"/>
              <a:cs typeface="Arial" panose="020B0604020202020204" pitchFamily="34" charset="0"/>
            </a:rPr>
            <a:t>Environment does not change while an agent is deliberating</a:t>
          </a:r>
          <a:endParaRPr lang="en-US" sz="1800" kern="1200" dirty="0">
            <a:latin typeface="Arial" panose="020B0604020202020204" pitchFamily="34" charset="0"/>
            <a:cs typeface="Arial" panose="020B0604020202020204" pitchFamily="34" charset="0"/>
          </a:endParaRPr>
        </a:p>
      </dsp:txBody>
      <dsp:txXfrm>
        <a:off x="2076999" y="2066160"/>
        <a:ext cx="5911461" cy="655164"/>
      </dsp:txXfrm>
    </dsp:sp>
    <dsp:sp modelId="{17ADDBD1-0EEE-4198-840A-7A15EFFE525D}">
      <dsp:nvSpPr>
        <dsp:cNvPr id="0" name=""/>
        <dsp:cNvSpPr/>
      </dsp:nvSpPr>
      <dsp:spPr>
        <a:xfrm>
          <a:off x="0" y="2066160"/>
          <a:ext cx="2076999" cy="655164"/>
        </a:xfrm>
        <a:prstGeom prst="round2SameRect">
          <a:avLst>
            <a:gd name="adj1" fmla="val 16670"/>
            <a:gd name="adj2" fmla="val 0"/>
          </a:avLst>
        </a:prstGeom>
        <a:solidFill>
          <a:schemeClr val="accent3">
            <a:hueOff val="8437698"/>
            <a:satOff val="-12660"/>
            <a:lumOff val="-2059"/>
            <a:alphaOff val="0"/>
          </a:schemeClr>
        </a:solidFill>
        <a:ln w="25400" cap="flat" cmpd="sng" algn="ctr">
          <a:solidFill>
            <a:schemeClr val="accent3">
              <a:hueOff val="8437698"/>
              <a:satOff val="-12660"/>
              <a:lumOff val="-205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latin typeface="Arial" panose="020B0604020202020204" pitchFamily="34" charset="0"/>
              <a:cs typeface="Arial" panose="020B0604020202020204" pitchFamily="34" charset="0"/>
            </a:rPr>
            <a:t>Static (vs dynamic)</a:t>
          </a:r>
          <a:endParaRPr lang="en-US" sz="1900" kern="1200" dirty="0">
            <a:latin typeface="Arial" panose="020B0604020202020204" pitchFamily="34" charset="0"/>
            <a:cs typeface="Arial" panose="020B0604020202020204" pitchFamily="34" charset="0"/>
          </a:endParaRPr>
        </a:p>
      </dsp:txBody>
      <dsp:txXfrm>
        <a:off x="31988" y="2098148"/>
        <a:ext cx="2013023" cy="623176"/>
      </dsp:txXfrm>
    </dsp:sp>
    <dsp:sp modelId="{8CC6F6F9-3A05-4234-9FFA-A3EE2133DD45}">
      <dsp:nvSpPr>
        <dsp:cNvPr id="0" name=""/>
        <dsp:cNvSpPr/>
      </dsp:nvSpPr>
      <dsp:spPr>
        <a:xfrm>
          <a:off x="2076999" y="2754082"/>
          <a:ext cx="5911461" cy="6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266700" lvl="0" indent="0" algn="l" defTabSz="800100">
            <a:lnSpc>
              <a:spcPct val="90000"/>
            </a:lnSpc>
            <a:spcBef>
              <a:spcPct val="0"/>
            </a:spcBef>
            <a:spcAft>
              <a:spcPct val="35000"/>
            </a:spcAft>
            <a:buNone/>
          </a:pPr>
          <a:r>
            <a:rPr lang="en-SG" sz="1800" kern="1200" dirty="0">
              <a:latin typeface="Arial" panose="020B0604020202020204" pitchFamily="34" charset="0"/>
              <a:cs typeface="Arial" panose="020B0604020202020204" pitchFamily="34" charset="0"/>
            </a:rPr>
            <a:t>A limited number of distinct </a:t>
          </a:r>
          <a:r>
            <a:rPr lang="en-SG" sz="1800" kern="1200" dirty="0" err="1">
              <a:latin typeface="Arial" panose="020B0604020202020204" pitchFamily="34" charset="0"/>
              <a:cs typeface="Arial" panose="020B0604020202020204" pitchFamily="34" charset="0"/>
            </a:rPr>
            <a:t>percepts</a:t>
          </a:r>
          <a:r>
            <a:rPr lang="en-SG" sz="1800" kern="1200" dirty="0">
              <a:latin typeface="Arial" panose="020B0604020202020204" pitchFamily="34" charset="0"/>
              <a:cs typeface="Arial" panose="020B0604020202020204" pitchFamily="34" charset="0"/>
            </a:rPr>
            <a:t> and actions</a:t>
          </a:r>
          <a:endParaRPr lang="en-US" sz="1800" kern="1200" dirty="0">
            <a:latin typeface="Arial" panose="020B0604020202020204" pitchFamily="34" charset="0"/>
            <a:cs typeface="Arial" panose="020B0604020202020204" pitchFamily="34" charset="0"/>
          </a:endParaRPr>
        </a:p>
      </dsp:txBody>
      <dsp:txXfrm>
        <a:off x="2076999" y="2754082"/>
        <a:ext cx="5911461" cy="655164"/>
      </dsp:txXfrm>
    </dsp:sp>
    <dsp:sp modelId="{67AABD7B-9167-4497-931A-646382218518}">
      <dsp:nvSpPr>
        <dsp:cNvPr id="0" name=""/>
        <dsp:cNvSpPr/>
      </dsp:nvSpPr>
      <dsp:spPr>
        <a:xfrm>
          <a:off x="0" y="2754082"/>
          <a:ext cx="2076999" cy="655164"/>
        </a:xfrm>
        <a:prstGeom prst="round2SameRect">
          <a:avLst>
            <a:gd name="adj1" fmla="val 16670"/>
            <a:gd name="adj2" fmla="val 0"/>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latin typeface="Arial" panose="020B0604020202020204" pitchFamily="34" charset="0"/>
              <a:cs typeface="Arial" panose="020B0604020202020204" pitchFamily="34" charset="0"/>
            </a:rPr>
            <a:t>Discrete (vs continuous)</a:t>
          </a:r>
          <a:endParaRPr lang="en-US" sz="1900" kern="1200" dirty="0">
            <a:latin typeface="Arial" panose="020B0604020202020204" pitchFamily="34" charset="0"/>
            <a:cs typeface="Arial" panose="020B0604020202020204" pitchFamily="34" charset="0"/>
          </a:endParaRPr>
        </a:p>
      </dsp:txBody>
      <dsp:txXfrm>
        <a:off x="31988" y="2786070"/>
        <a:ext cx="2013023" cy="623176"/>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1/16/23</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9DFB6F-C049-4BD1-ABC8-383C204381C3}" type="datetimeFigureOut">
              <a:rPr lang="en-SG" smtClean="0"/>
              <a:t>16/1/23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804906-5A6E-40E7-A2A7-F0ADDFD51A29}" type="slidenum">
              <a:rPr lang="en-SG" smtClean="0"/>
              <a:t>‹#›</a:t>
            </a:fld>
            <a:endParaRPr lang="en-SG"/>
          </a:p>
        </p:txBody>
      </p:sp>
    </p:spTree>
    <p:extLst>
      <p:ext uri="{BB962C8B-B14F-4D97-AF65-F5344CB8AC3E}">
        <p14:creationId xmlns:p14="http://schemas.microsoft.com/office/powerpoint/2010/main" val="3465641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describe: if you cannot describe, you cannot program</a:t>
            </a:r>
          </a:p>
          <a:p>
            <a:pPr marL="228600" indent="-228600">
              <a:buAutoNum type="arabicPeriod"/>
            </a:pPr>
            <a:r>
              <a:rPr lang="en-US" dirty="0"/>
              <a:t>Properties: for different properties of environment, we may have totally different framework. For example, for physical class, and online class, you must have different styles.</a:t>
            </a:r>
          </a:p>
          <a:p>
            <a:pPr marL="228600" indent="-228600">
              <a:buAutoNum type="arabicPeriod"/>
            </a:pPr>
            <a:r>
              <a:rPr lang="en-US" dirty="0"/>
              <a:t>Describe in a formal way (program/mathematical way)</a:t>
            </a:r>
            <a:r>
              <a:rPr lang="zh-CN" altLang="en-US" dirty="0"/>
              <a:t>。</a:t>
            </a:r>
            <a:endParaRPr lang="en-SG" altLang="zh-CN" dirty="0"/>
          </a:p>
          <a:p>
            <a:pPr marL="228600" indent="-228600">
              <a:buAutoNum type="arabicPeriod"/>
            </a:pPr>
            <a:r>
              <a:rPr lang="en-US" altLang="zh-CN" dirty="0"/>
              <a:t>ai</a:t>
            </a:r>
            <a:r>
              <a:rPr lang="zh-CN" altLang="en-US" dirty="0"/>
              <a:t> </a:t>
            </a:r>
            <a:r>
              <a:rPr lang="en-US" altLang="zh-CN" dirty="0" err="1"/>
              <a:t>probem</a:t>
            </a:r>
            <a:r>
              <a:rPr lang="en-US" altLang="zh-CN" dirty="0"/>
              <a:t> is all about search: answer finding!!</a:t>
            </a:r>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2</a:t>
            </a:fld>
            <a:endParaRPr lang="en-SG"/>
          </a:p>
        </p:txBody>
      </p:sp>
    </p:spTree>
    <p:extLst>
      <p:ext uri="{BB962C8B-B14F-4D97-AF65-F5344CB8AC3E}">
        <p14:creationId xmlns:p14="http://schemas.microsoft.com/office/powerpoint/2010/main" val="1526671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 question, what is goal test?</a:t>
            </a:r>
          </a:p>
        </p:txBody>
      </p:sp>
      <p:sp>
        <p:nvSpPr>
          <p:cNvPr id="4" name="Slide Number Placeholder 3"/>
          <p:cNvSpPr>
            <a:spLocks noGrp="1"/>
          </p:cNvSpPr>
          <p:nvPr>
            <p:ph type="sldNum" sz="quarter" idx="5"/>
          </p:nvPr>
        </p:nvSpPr>
        <p:spPr/>
        <p:txBody>
          <a:bodyPr/>
          <a:lstStyle/>
          <a:p>
            <a:fld id="{25804906-5A6E-40E7-A2A7-F0ADDFD51A29}" type="slidenum">
              <a:rPr lang="en-SG" smtClean="0"/>
              <a:t>15</a:t>
            </a:fld>
            <a:endParaRPr lang="en-SG"/>
          </a:p>
        </p:txBody>
      </p:sp>
    </p:spTree>
    <p:extLst>
      <p:ext uri="{BB962C8B-B14F-4D97-AF65-F5344CB8AC3E}">
        <p14:creationId xmlns:p14="http://schemas.microsoft.com/office/powerpoint/2010/main" val="204227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17</a:t>
            </a:fld>
            <a:endParaRPr lang="en-SG"/>
          </a:p>
        </p:txBody>
      </p:sp>
    </p:spTree>
    <p:extLst>
      <p:ext uri="{BB962C8B-B14F-4D97-AF65-F5344CB8AC3E}">
        <p14:creationId xmlns:p14="http://schemas.microsoft.com/office/powerpoint/2010/main" val="4087989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illustrate a little bit about the legal play this class and show how to expand the legal play in the next two classes.</a:t>
            </a:r>
          </a:p>
          <a:p>
            <a:r>
              <a:rPr lang="en-US" dirty="0"/>
              <a:t>We have a new </a:t>
            </a:r>
            <a:r>
              <a:rPr lang="en-US" dirty="0" err="1"/>
              <a:t>conset</a:t>
            </a:r>
            <a:r>
              <a:rPr lang="en-US" dirty="0"/>
              <a:t>: cost function. Similar to the reward.</a:t>
            </a:r>
          </a:p>
        </p:txBody>
      </p:sp>
      <p:sp>
        <p:nvSpPr>
          <p:cNvPr id="4" name="Slide Number Placeholder 3"/>
          <p:cNvSpPr>
            <a:spLocks noGrp="1"/>
          </p:cNvSpPr>
          <p:nvPr>
            <p:ph type="sldNum" sz="quarter" idx="5"/>
          </p:nvPr>
        </p:nvSpPr>
        <p:spPr/>
        <p:txBody>
          <a:bodyPr/>
          <a:lstStyle/>
          <a:p>
            <a:fld id="{25804906-5A6E-40E7-A2A7-F0ADDFD51A29}" type="slidenum">
              <a:rPr lang="en-SG" smtClean="0"/>
              <a:t>18</a:t>
            </a:fld>
            <a:endParaRPr lang="en-SG"/>
          </a:p>
        </p:txBody>
      </p:sp>
    </p:spTree>
    <p:extLst>
      <p:ext uri="{BB962C8B-B14F-4D97-AF65-F5344CB8AC3E}">
        <p14:creationId xmlns:p14="http://schemas.microsoft.com/office/powerpoint/2010/main" val="4278019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AI adopts the second, as there is optimality yet.</a:t>
            </a:r>
          </a:p>
        </p:txBody>
      </p:sp>
      <p:sp>
        <p:nvSpPr>
          <p:cNvPr id="4" name="Slide Number Placeholder 3"/>
          <p:cNvSpPr>
            <a:spLocks noGrp="1"/>
          </p:cNvSpPr>
          <p:nvPr>
            <p:ph type="sldNum" sz="quarter" idx="5"/>
          </p:nvPr>
        </p:nvSpPr>
        <p:spPr/>
        <p:txBody>
          <a:bodyPr/>
          <a:lstStyle/>
          <a:p>
            <a:fld id="{25804906-5A6E-40E7-A2A7-F0ADDFD51A29}" type="slidenum">
              <a:rPr lang="en-SG" smtClean="0"/>
              <a:t>19</a:t>
            </a:fld>
            <a:endParaRPr lang="en-SG"/>
          </a:p>
        </p:txBody>
      </p:sp>
    </p:spTree>
    <p:extLst>
      <p:ext uri="{BB962C8B-B14F-4D97-AF65-F5344CB8AC3E}">
        <p14:creationId xmlns:p14="http://schemas.microsoft.com/office/powerpoint/2010/main" val="3140727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84BA9D88-87D8-494B-96B6-20F6941407A4}" type="slidenum">
              <a:rPr lang="en-SG" smtClean="0"/>
              <a:t>20</a:t>
            </a:fld>
            <a:endParaRPr lang="en-SG"/>
          </a:p>
        </p:txBody>
      </p:sp>
    </p:spTree>
    <p:extLst>
      <p:ext uri="{BB962C8B-B14F-4D97-AF65-F5344CB8AC3E}">
        <p14:creationId xmlns:p14="http://schemas.microsoft.com/office/powerpoint/2010/main" val="350722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 is 1 PER ACTION, not total</a:t>
            </a:r>
          </a:p>
        </p:txBody>
      </p:sp>
      <p:sp>
        <p:nvSpPr>
          <p:cNvPr id="4" name="Slide Number Placeholder 3"/>
          <p:cNvSpPr>
            <a:spLocks noGrp="1"/>
          </p:cNvSpPr>
          <p:nvPr>
            <p:ph type="sldNum" sz="quarter" idx="5"/>
          </p:nvPr>
        </p:nvSpPr>
        <p:spPr/>
        <p:txBody>
          <a:bodyPr/>
          <a:lstStyle/>
          <a:p>
            <a:fld id="{25804906-5A6E-40E7-A2A7-F0ADDFD51A29}" type="slidenum">
              <a:rPr lang="en-SG" smtClean="0"/>
              <a:t>21</a:t>
            </a:fld>
            <a:endParaRPr lang="en-SG"/>
          </a:p>
        </p:txBody>
      </p:sp>
    </p:spTree>
    <p:extLst>
      <p:ext uri="{BB962C8B-B14F-4D97-AF65-F5344CB8AC3E}">
        <p14:creationId xmlns:p14="http://schemas.microsoft.com/office/powerpoint/2010/main" val="1125213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a:t>
            </a:r>
            <a:r>
              <a:rPr lang="zh-CN" altLang="en-US" dirty="0"/>
              <a:t> </a:t>
            </a:r>
            <a:r>
              <a:rPr lang="en-US" altLang="zh-CN" dirty="0"/>
              <a:t>that</a:t>
            </a:r>
            <a:r>
              <a:rPr lang="zh-CN" altLang="en-US" dirty="0"/>
              <a:t> </a:t>
            </a:r>
            <a:r>
              <a:rPr lang="en-US" altLang="zh-CN" dirty="0"/>
              <a:t>alpha goal is a multiple state.</a:t>
            </a:r>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25</a:t>
            </a:fld>
            <a:endParaRPr lang="en-SG"/>
          </a:p>
        </p:txBody>
      </p:sp>
    </p:spTree>
    <p:extLst>
      <p:ext uri="{BB962C8B-B14F-4D97-AF65-F5344CB8AC3E}">
        <p14:creationId xmlns:p14="http://schemas.microsoft.com/office/powerpoint/2010/main" val="502991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the vacuum example, it is easy to enumerate all the possible paths.</a:t>
            </a:r>
          </a:p>
        </p:txBody>
      </p:sp>
      <p:sp>
        <p:nvSpPr>
          <p:cNvPr id="4" name="Slide Number Placeholder 3"/>
          <p:cNvSpPr>
            <a:spLocks noGrp="1"/>
          </p:cNvSpPr>
          <p:nvPr>
            <p:ph type="sldNum" sz="quarter" idx="5"/>
          </p:nvPr>
        </p:nvSpPr>
        <p:spPr/>
        <p:txBody>
          <a:bodyPr/>
          <a:lstStyle/>
          <a:p>
            <a:fld id="{25804906-5A6E-40E7-A2A7-F0ADDFD51A29}" type="slidenum">
              <a:rPr lang="en-SG" smtClean="0"/>
              <a:t>27</a:t>
            </a:fld>
            <a:endParaRPr lang="en-SG"/>
          </a:p>
        </p:txBody>
      </p:sp>
    </p:spTree>
    <p:extLst>
      <p:ext uri="{BB962C8B-B14F-4D97-AF65-F5344CB8AC3E}">
        <p14:creationId xmlns:p14="http://schemas.microsoft.com/office/powerpoint/2010/main" val="1921887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can feel that the expansion of the solution path will be very large. Next, we will consider how to efficiently search large space or how to smartly shrink the large space.</a:t>
            </a:r>
          </a:p>
        </p:txBody>
      </p:sp>
      <p:sp>
        <p:nvSpPr>
          <p:cNvPr id="4" name="Slide Number Placeholder 3"/>
          <p:cNvSpPr>
            <a:spLocks noGrp="1"/>
          </p:cNvSpPr>
          <p:nvPr>
            <p:ph type="sldNum" sz="quarter" idx="5"/>
          </p:nvPr>
        </p:nvSpPr>
        <p:spPr/>
        <p:txBody>
          <a:bodyPr/>
          <a:lstStyle/>
          <a:p>
            <a:fld id="{25804906-5A6E-40E7-A2A7-F0ADDFD51A29}" type="slidenum">
              <a:rPr lang="en-SG" smtClean="0"/>
              <a:t>28</a:t>
            </a:fld>
            <a:endParaRPr lang="en-SG"/>
          </a:p>
        </p:txBody>
      </p:sp>
    </p:spTree>
    <p:extLst>
      <p:ext uri="{BB962C8B-B14F-4D97-AF65-F5344CB8AC3E}">
        <p14:creationId xmlns:p14="http://schemas.microsoft.com/office/powerpoint/2010/main" val="1701988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node and edges are very general representation of the search space, like the vacuum machine example.</a:t>
            </a:r>
          </a:p>
          <a:p>
            <a:endParaRPr lang="en-US" dirty="0"/>
          </a:p>
          <a:p>
            <a:r>
              <a:rPr lang="en-US" dirty="0"/>
              <a:t>Before we start, recap: queue and stack.</a:t>
            </a:r>
          </a:p>
        </p:txBody>
      </p:sp>
      <p:sp>
        <p:nvSpPr>
          <p:cNvPr id="4" name="Slide Number Placeholder 3"/>
          <p:cNvSpPr>
            <a:spLocks noGrp="1"/>
          </p:cNvSpPr>
          <p:nvPr>
            <p:ph type="sldNum" sz="quarter" idx="5"/>
          </p:nvPr>
        </p:nvSpPr>
        <p:spPr/>
        <p:txBody>
          <a:bodyPr/>
          <a:lstStyle/>
          <a:p>
            <a:fld id="{25804906-5A6E-40E7-A2A7-F0ADDFD51A29}" type="slidenum">
              <a:rPr lang="en-SG" smtClean="0"/>
              <a:t>29</a:t>
            </a:fld>
            <a:endParaRPr lang="en-SG"/>
          </a:p>
        </p:txBody>
      </p:sp>
    </p:spTree>
    <p:extLst>
      <p:ext uri="{BB962C8B-B14F-4D97-AF65-F5344CB8AC3E}">
        <p14:creationId xmlns:p14="http://schemas.microsoft.com/office/powerpoint/2010/main" val="330496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is agent.</a:t>
            </a:r>
          </a:p>
          <a:p>
            <a:r>
              <a:rPr lang="en-US" dirty="0"/>
              <a:t>If you can model these terms, you have an AI, the only thing is in the question mark. It is smart or stupid.</a:t>
            </a:r>
          </a:p>
        </p:txBody>
      </p:sp>
      <p:sp>
        <p:nvSpPr>
          <p:cNvPr id="4" name="Slide Number Placeholder 3"/>
          <p:cNvSpPr>
            <a:spLocks noGrp="1"/>
          </p:cNvSpPr>
          <p:nvPr>
            <p:ph type="sldNum" sz="quarter" idx="5"/>
          </p:nvPr>
        </p:nvSpPr>
        <p:spPr/>
        <p:txBody>
          <a:bodyPr/>
          <a:lstStyle/>
          <a:p>
            <a:fld id="{25804906-5A6E-40E7-A2A7-F0ADDFD51A29}" type="slidenum">
              <a:rPr lang="en-SG" smtClean="0"/>
              <a:t>3</a:t>
            </a:fld>
            <a:endParaRPr lang="en-SG"/>
          </a:p>
        </p:txBody>
      </p:sp>
    </p:spTree>
    <p:extLst>
      <p:ext uri="{BB962C8B-B14F-4D97-AF65-F5344CB8AC3E}">
        <p14:creationId xmlns:p14="http://schemas.microsoft.com/office/powerpoint/2010/main" val="3867418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30</a:t>
            </a:fld>
            <a:endParaRPr lang="en-SG"/>
          </a:p>
        </p:txBody>
      </p:sp>
    </p:spTree>
    <p:extLst>
      <p:ext uri="{BB962C8B-B14F-4D97-AF65-F5344CB8AC3E}">
        <p14:creationId xmlns:p14="http://schemas.microsoft.com/office/powerpoint/2010/main" val="2684808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min X^2 as an example. </a:t>
            </a:r>
          </a:p>
        </p:txBody>
      </p:sp>
      <p:sp>
        <p:nvSpPr>
          <p:cNvPr id="4" name="Slide Number Placeholder 3"/>
          <p:cNvSpPr>
            <a:spLocks noGrp="1"/>
          </p:cNvSpPr>
          <p:nvPr>
            <p:ph type="sldNum" sz="quarter" idx="5"/>
          </p:nvPr>
        </p:nvSpPr>
        <p:spPr/>
        <p:txBody>
          <a:bodyPr/>
          <a:lstStyle/>
          <a:p>
            <a:fld id="{25804906-5A6E-40E7-A2A7-F0ADDFD51A29}" type="slidenum">
              <a:rPr lang="en-SG" smtClean="0"/>
              <a:t>31</a:t>
            </a:fld>
            <a:endParaRPr lang="en-SG"/>
          </a:p>
        </p:txBody>
      </p:sp>
    </p:spTree>
    <p:extLst>
      <p:ext uri="{BB962C8B-B14F-4D97-AF65-F5344CB8AC3E}">
        <p14:creationId xmlns:p14="http://schemas.microsoft.com/office/powerpoint/2010/main" val="128664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VERY IMPORTANT ASSUMPTION: GOAL STATE (END STATE), QUIT! Differentiate between the solution cost and the search cost of the algorithm itself.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BA9D88-87D8-494B-96B6-20F6941407A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543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space is the worst case space.</a:t>
            </a:r>
          </a:p>
        </p:txBody>
      </p:sp>
      <p:sp>
        <p:nvSpPr>
          <p:cNvPr id="4" name="Slide Number Placeholder 3"/>
          <p:cNvSpPr>
            <a:spLocks noGrp="1"/>
          </p:cNvSpPr>
          <p:nvPr>
            <p:ph type="sldNum" sz="quarter" idx="5"/>
          </p:nvPr>
        </p:nvSpPr>
        <p:spPr/>
        <p:txBody>
          <a:bodyPr/>
          <a:lstStyle/>
          <a:p>
            <a:fld id="{25804906-5A6E-40E7-A2A7-F0ADDFD51A29}" type="slidenum">
              <a:rPr lang="en-SG" smtClean="0"/>
              <a:t>33</a:t>
            </a:fld>
            <a:endParaRPr lang="en-SG"/>
          </a:p>
        </p:txBody>
      </p:sp>
    </p:spTree>
    <p:extLst>
      <p:ext uri="{BB962C8B-B14F-4D97-AF65-F5344CB8AC3E}">
        <p14:creationId xmlns:p14="http://schemas.microsoft.com/office/powerpoint/2010/main" val="1503590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prove: BFS = UCS with cost 1 per move?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BA9D88-87D8-494B-96B6-20F6941407A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468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this to S, pi, 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BA9D88-87D8-494B-96B6-20F6941407A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69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 question: shortest path is well-know for its polynomial, but why here it is </a:t>
            </a:r>
            <a:r>
              <a:rPr lang="en-US" dirty="0" err="1"/>
              <a:t>b^d</a:t>
            </a:r>
            <a:r>
              <a:rPr lang="en-US" dirty="0"/>
              <a:t>? exponential. (different measure: number of nodes)</a:t>
            </a:r>
          </a:p>
          <a:p>
            <a:endParaRPr lang="en-US" dirty="0"/>
          </a:p>
          <a:p>
            <a:r>
              <a:rPr lang="en-US" dirty="0"/>
              <a:t>What's missing? Priority Q time complexity? Absorbed by </a:t>
            </a:r>
            <a:r>
              <a:rPr lang="en-US" dirty="0" err="1"/>
              <a:t>b^d</a:t>
            </a:r>
            <a:r>
              <a:rPr lang="en-US" dirty="0"/>
              <a:t> + </a:t>
            </a:r>
            <a:r>
              <a:rPr lang="en-US" dirty="0" err="1"/>
              <a:t>blogb</a:t>
            </a:r>
            <a:r>
              <a:rPr lang="en-US" dirty="0"/>
              <a:t> d.</a:t>
            </a:r>
          </a:p>
        </p:txBody>
      </p:sp>
      <p:sp>
        <p:nvSpPr>
          <p:cNvPr id="4" name="Slide Number Placeholder 3"/>
          <p:cNvSpPr>
            <a:spLocks noGrp="1"/>
          </p:cNvSpPr>
          <p:nvPr>
            <p:ph type="sldNum" sz="quarter" idx="5"/>
          </p:nvPr>
        </p:nvSpPr>
        <p:spPr/>
        <p:txBody>
          <a:bodyPr/>
          <a:lstStyle/>
          <a:p>
            <a:fld id="{25804906-5A6E-40E7-A2A7-F0ADDFD51A29}" type="slidenum">
              <a:rPr lang="en-SG" smtClean="0"/>
              <a:t>36</a:t>
            </a:fld>
            <a:endParaRPr lang="en-SG"/>
          </a:p>
        </p:txBody>
      </p:sp>
    </p:spTree>
    <p:extLst>
      <p:ext uri="{BB962C8B-B14F-4D97-AF65-F5344CB8AC3E}">
        <p14:creationId xmlns:p14="http://schemas.microsoft.com/office/powerpoint/2010/main" val="1579099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space limits, </a:t>
            </a:r>
            <a:r>
              <a:rPr lang="en-US" dirty="0" err="1"/>
              <a:t>popout</a:t>
            </a:r>
            <a:r>
              <a:rPr lang="en-US" dirty="0"/>
              <a:t> nodes (explored nodes) are removed</a:t>
            </a:r>
          </a:p>
        </p:txBody>
      </p:sp>
      <p:sp>
        <p:nvSpPr>
          <p:cNvPr id="4" name="Slide Number Placeholder 3"/>
          <p:cNvSpPr>
            <a:spLocks noGrp="1"/>
          </p:cNvSpPr>
          <p:nvPr>
            <p:ph type="sldNum" sz="quarter" idx="5"/>
          </p:nvPr>
        </p:nvSpPr>
        <p:spPr/>
        <p:txBody>
          <a:bodyPr/>
          <a:lstStyle/>
          <a:p>
            <a:fld id="{25804906-5A6E-40E7-A2A7-F0ADDFD51A29}" type="slidenum">
              <a:rPr lang="en-SG" smtClean="0"/>
              <a:t>37</a:t>
            </a:fld>
            <a:endParaRPr lang="en-SG"/>
          </a:p>
        </p:txBody>
      </p:sp>
    </p:spTree>
    <p:extLst>
      <p:ext uri="{BB962C8B-B14F-4D97-AF65-F5344CB8AC3E}">
        <p14:creationId xmlns:p14="http://schemas.microsoft.com/office/powerpoint/2010/main" val="2199640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same as </a:t>
            </a:r>
            <a:r>
              <a:rPr lang="en-US" dirty="0" err="1"/>
              <a:t>bfs</a:t>
            </a:r>
            <a:r>
              <a:rPr lang="en-US" dirty="0"/>
              <a:t>, as it also expands all the nodes. Solutions are deep, not dense.</a:t>
            </a:r>
          </a:p>
          <a:p>
            <a:r>
              <a:rPr lang="en-US" dirty="0"/>
              <a:t>Space: every time only expands b, m times, so it is bm.</a:t>
            </a:r>
          </a:p>
        </p:txBody>
      </p:sp>
      <p:sp>
        <p:nvSpPr>
          <p:cNvPr id="4" name="Slide Number Placeholder 3"/>
          <p:cNvSpPr>
            <a:spLocks noGrp="1"/>
          </p:cNvSpPr>
          <p:nvPr>
            <p:ph type="sldNum" sz="quarter" idx="5"/>
          </p:nvPr>
        </p:nvSpPr>
        <p:spPr/>
        <p:txBody>
          <a:bodyPr/>
          <a:lstStyle/>
          <a:p>
            <a:fld id="{25804906-5A6E-40E7-A2A7-F0ADDFD51A29}" type="slidenum">
              <a:rPr lang="en-SG" smtClean="0"/>
              <a:t>38</a:t>
            </a:fld>
            <a:endParaRPr lang="en-SG"/>
          </a:p>
        </p:txBody>
      </p:sp>
    </p:spTree>
    <p:extLst>
      <p:ext uri="{BB962C8B-B14F-4D97-AF65-F5344CB8AC3E}">
        <p14:creationId xmlns:p14="http://schemas.microsoft.com/office/powerpoint/2010/main" val="324347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39</a:t>
            </a:fld>
            <a:endParaRPr lang="en-SG"/>
          </a:p>
        </p:txBody>
      </p:sp>
    </p:spTree>
    <p:extLst>
      <p:ext uri="{BB962C8B-B14F-4D97-AF65-F5344CB8AC3E}">
        <p14:creationId xmlns:p14="http://schemas.microsoft.com/office/powerpoint/2010/main" val="2546567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down: maximize, expected value, performance measure, given perception to date.</a:t>
            </a:r>
          </a:p>
          <a:p>
            <a:r>
              <a:rPr lang="en-US" dirty="0"/>
              <a:t>Draw an equation</a:t>
            </a:r>
          </a:p>
          <a:p>
            <a:r>
              <a:rPr lang="en-US" dirty="0"/>
              <a:t>Read the bullets, go back to the figure.</a:t>
            </a:r>
          </a:p>
          <a:p>
            <a:r>
              <a:rPr lang="en-US" dirty="0"/>
              <a:t>Break down/interpret each symbol in terms of the bullets listed</a:t>
            </a:r>
          </a:p>
          <a:p>
            <a:r>
              <a:rPr lang="en-US" dirty="0"/>
              <a:t>R(</a:t>
            </a:r>
            <a:r>
              <a:rPr lang="en-US" dirty="0" err="1"/>
              <a:t>a|s_t</a:t>
            </a:r>
            <a:r>
              <a:rPr lang="en-US" dirty="0"/>
              <a:t>)</a:t>
            </a:r>
          </a:p>
          <a:p>
            <a:r>
              <a:rPr lang="en-US" dirty="0"/>
              <a:t>R: performance </a:t>
            </a:r>
            <a:r>
              <a:rPr lang="en-US" dirty="0" err="1"/>
              <a:t>measure+built-in</a:t>
            </a:r>
            <a:r>
              <a:rPr lang="en-US" dirty="0"/>
              <a:t> knowledge</a:t>
            </a:r>
          </a:p>
          <a:p>
            <a:r>
              <a:rPr lang="en-US" dirty="0"/>
              <a:t>A = action, </a:t>
            </a:r>
            <a:r>
              <a:rPr lang="en-US" dirty="0" err="1"/>
              <a:t>s_t</a:t>
            </a:r>
            <a:r>
              <a:rPr lang="en-US" dirty="0"/>
              <a:t>, so far.</a:t>
            </a:r>
          </a:p>
          <a:p>
            <a:endParaRPr lang="en-US" dirty="0"/>
          </a:p>
          <a:p>
            <a:r>
              <a:rPr lang="en-US" dirty="0"/>
              <a:t>Is rational always good? Think about the relationship between you and your spouse? Is it good to be rational? It </a:t>
            </a:r>
            <a:r>
              <a:rPr lang="en-US" dirty="0" err="1"/>
              <a:t>agains</a:t>
            </a:r>
            <a:r>
              <a:rPr lang="en-US" dirty="0"/>
              <a:t> confirms that: rationality is hard to define.</a:t>
            </a:r>
          </a:p>
        </p:txBody>
      </p:sp>
      <p:sp>
        <p:nvSpPr>
          <p:cNvPr id="4" name="Slide Number Placeholder 3"/>
          <p:cNvSpPr>
            <a:spLocks noGrp="1"/>
          </p:cNvSpPr>
          <p:nvPr>
            <p:ph type="sldNum" sz="quarter" idx="5"/>
          </p:nvPr>
        </p:nvSpPr>
        <p:spPr/>
        <p:txBody>
          <a:bodyPr/>
          <a:lstStyle/>
          <a:p>
            <a:fld id="{25804906-5A6E-40E7-A2A7-F0ADDFD51A29}" type="slidenum">
              <a:rPr lang="en-SG" smtClean="0"/>
              <a:t>4</a:t>
            </a:fld>
            <a:endParaRPr lang="en-SG"/>
          </a:p>
        </p:txBody>
      </p:sp>
    </p:spTree>
    <p:extLst>
      <p:ext uri="{BB962C8B-B14F-4D97-AF65-F5344CB8AC3E}">
        <p14:creationId xmlns:p14="http://schemas.microsoft.com/office/powerpoint/2010/main" val="3311938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IDS combines good of both </a:t>
            </a:r>
            <a:r>
              <a:rPr lang="en-US" dirty="0" err="1"/>
              <a:t>bfs</a:t>
            </a:r>
            <a:r>
              <a:rPr lang="en-US" dirty="0"/>
              <a:t> and </a:t>
            </a:r>
            <a:r>
              <a:rPr lang="en-US" dirty="0" err="1"/>
              <a:t>dfs</a:t>
            </a:r>
            <a:r>
              <a:rPr lang="en-US"/>
              <a:t>.</a:t>
            </a:r>
          </a:p>
        </p:txBody>
      </p:sp>
      <p:sp>
        <p:nvSpPr>
          <p:cNvPr id="4" name="Slide Number Placeholder 3"/>
          <p:cNvSpPr>
            <a:spLocks noGrp="1"/>
          </p:cNvSpPr>
          <p:nvPr>
            <p:ph type="sldNum" sz="quarter" idx="5"/>
          </p:nvPr>
        </p:nvSpPr>
        <p:spPr/>
        <p:txBody>
          <a:bodyPr/>
          <a:lstStyle/>
          <a:p>
            <a:fld id="{25804906-5A6E-40E7-A2A7-F0ADDFD51A29}" type="slidenum">
              <a:rPr lang="en-SG" smtClean="0"/>
              <a:t>40</a:t>
            </a:fld>
            <a:endParaRPr lang="en-SG"/>
          </a:p>
        </p:txBody>
      </p:sp>
    </p:spTree>
    <p:extLst>
      <p:ext uri="{BB962C8B-B14F-4D97-AF65-F5344CB8AC3E}">
        <p14:creationId xmlns:p14="http://schemas.microsoft.com/office/powerpoint/2010/main" val="3695666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41</a:t>
            </a:fld>
            <a:endParaRPr lang="en-SG"/>
          </a:p>
        </p:txBody>
      </p:sp>
    </p:spTree>
    <p:extLst>
      <p:ext uri="{BB962C8B-B14F-4D97-AF65-F5344CB8AC3E}">
        <p14:creationId xmlns:p14="http://schemas.microsoft.com/office/powerpoint/2010/main" val="4017546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42</a:t>
            </a:fld>
            <a:endParaRPr lang="en-SG"/>
          </a:p>
        </p:txBody>
      </p:sp>
    </p:spTree>
    <p:extLst>
      <p:ext uri="{BB962C8B-B14F-4D97-AF65-F5344CB8AC3E}">
        <p14:creationId xmlns:p14="http://schemas.microsoft.com/office/powerpoint/2010/main" val="336271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Since iterative deepening visits states multiple times, it may seem wasteful, but it turns out to be not so costly, since in a tree most of the nodes are in the bottom level, so it does not matter much if the upper levels are visited multiple times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O(b^1)+o(b^2)+o(b^3) +.....+O(</a:t>
            </a:r>
            <a:r>
              <a:rPr lang="en-SG" sz="1200" b="0" i="0" kern="1200" dirty="0" err="1">
                <a:solidFill>
                  <a:schemeClr val="tx1"/>
                </a:solidFill>
                <a:effectLst/>
                <a:latin typeface="+mn-lt"/>
                <a:ea typeface="+mn-ea"/>
                <a:cs typeface="+mn-cs"/>
              </a:rPr>
              <a:t>b^d</a:t>
            </a:r>
            <a:r>
              <a:rPr lang="en-SG" sz="1200" b="0" i="0" kern="1200" dirty="0">
                <a:solidFill>
                  <a:schemeClr val="tx1"/>
                </a:solidFill>
                <a:effectLst/>
                <a:latin typeface="+mn-lt"/>
                <a:ea typeface="+mn-ea"/>
                <a:cs typeface="+mn-cs"/>
              </a:rPr>
              <a:t>) = O(</a:t>
            </a:r>
            <a:r>
              <a:rPr lang="en-SG" sz="1200" b="0" i="0" kern="1200" dirty="0" err="1">
                <a:solidFill>
                  <a:schemeClr val="tx1"/>
                </a:solidFill>
                <a:effectLst/>
                <a:latin typeface="+mn-lt"/>
                <a:ea typeface="+mn-ea"/>
                <a:cs typeface="+mn-cs"/>
              </a:rPr>
              <a:t>b^d</a:t>
            </a:r>
            <a:r>
              <a:rPr lang="en-SG" sz="1200" b="0" i="0" kern="1200" dirty="0">
                <a:solidFill>
                  <a:schemeClr val="tx1"/>
                </a:solidFill>
                <a:effectLst/>
                <a:latin typeface="+mn-lt"/>
                <a:ea typeface="+mn-ea"/>
                <a:cs typeface="+mn-cs"/>
              </a:rPr>
              <a: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why optimal? Assumption Cost per move = 1. In DFS, non optimal happens when the </a:t>
            </a:r>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43</a:t>
            </a:fld>
            <a:endParaRPr lang="en-SG"/>
          </a:p>
        </p:txBody>
      </p:sp>
    </p:spTree>
    <p:extLst>
      <p:ext uri="{BB962C8B-B14F-4D97-AF65-F5344CB8AC3E}">
        <p14:creationId xmlns:p14="http://schemas.microsoft.com/office/powerpoint/2010/main" val="680455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all exponential with respect to branching factor and depth. Why? In worst case, has to expand all nodes.</a:t>
            </a:r>
          </a:p>
          <a:p>
            <a:r>
              <a:rPr lang="en-US" dirty="0"/>
              <a:t>Space: two camps. One exponential. Why? BFS has to expand all nodes at every level, DFS only expands one node each time. Again why? Queue vs. Stack.</a:t>
            </a:r>
          </a:p>
          <a:p>
            <a:r>
              <a:rPr lang="en-US" dirty="0"/>
              <a:t>Optimality: assumptions. Why DFS no? example: it may miss the earlier nodes. How to turn no to yes? Only case: balanced tree and at </a:t>
            </a:r>
            <a:r>
              <a:rPr lang="en-US" dirty="0" err="1"/>
              <a:t>btm</a:t>
            </a:r>
            <a:r>
              <a:rPr lang="en-US" dirty="0"/>
              <a:t>.</a:t>
            </a:r>
          </a:p>
          <a:p>
            <a:r>
              <a:rPr lang="en-US" dirty="0"/>
              <a:t>Complete: why yes BFS? Eventually complete all the nodes, why not DFS? Maybe trapped in infinite depth or loops. How to make BFS no? infinite breadth.</a:t>
            </a:r>
          </a:p>
          <a:p>
            <a:r>
              <a:rPr lang="en-US" dirty="0"/>
              <a:t>Marriage of BFS and DFS: IDS.</a:t>
            </a:r>
          </a:p>
        </p:txBody>
      </p:sp>
      <p:sp>
        <p:nvSpPr>
          <p:cNvPr id="4" name="Slide Number Placeholder 3"/>
          <p:cNvSpPr>
            <a:spLocks noGrp="1"/>
          </p:cNvSpPr>
          <p:nvPr>
            <p:ph type="sldNum" sz="quarter" idx="5"/>
          </p:nvPr>
        </p:nvSpPr>
        <p:spPr/>
        <p:txBody>
          <a:bodyPr/>
          <a:lstStyle/>
          <a:p>
            <a:fld id="{25804906-5A6E-40E7-A2A7-F0ADDFD51A29}" type="slidenum">
              <a:rPr lang="en-SG" smtClean="0"/>
              <a:t>45</a:t>
            </a:fld>
            <a:endParaRPr lang="en-SG"/>
          </a:p>
        </p:txBody>
      </p:sp>
    </p:spTree>
    <p:extLst>
      <p:ext uri="{BB962C8B-B14F-4D97-AF65-F5344CB8AC3E}">
        <p14:creationId xmlns:p14="http://schemas.microsoft.com/office/powerpoint/2010/main" val="3063470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Uninformed search is not intelligent, its merely Automatic. </a:t>
            </a:r>
          </a:p>
          <a:p>
            <a:r>
              <a:rPr lang="en-US" dirty="0"/>
              <a:t>What is the main purpose of informed search: trade off completeness with efficiency. Can greatly minimize the search space without loss of too much completeness. Or, trim the search tree in a wise way.</a:t>
            </a:r>
          </a:p>
        </p:txBody>
      </p:sp>
      <p:sp>
        <p:nvSpPr>
          <p:cNvPr id="4" name="Slide Number Placeholder 3"/>
          <p:cNvSpPr>
            <a:spLocks noGrp="1"/>
          </p:cNvSpPr>
          <p:nvPr>
            <p:ph type="sldNum" sz="quarter" idx="5"/>
          </p:nvPr>
        </p:nvSpPr>
        <p:spPr/>
        <p:txBody>
          <a:bodyPr/>
          <a:lstStyle/>
          <a:p>
            <a:fld id="{25804906-5A6E-40E7-A2A7-F0ADDFD51A29}" type="slidenum">
              <a:rPr lang="en-SG" smtClean="0"/>
              <a:t>46</a:t>
            </a:fld>
            <a:endParaRPr lang="en-SG"/>
          </a:p>
        </p:txBody>
      </p:sp>
    </p:spTree>
    <p:extLst>
      <p:ext uri="{BB962C8B-B14F-4D97-AF65-F5344CB8AC3E}">
        <p14:creationId xmlns:p14="http://schemas.microsoft.com/office/powerpoint/2010/main" val="3927929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all about estimating the future, if you can predict the future, you are the oracle, you are intelligent. Now, show the google form example.</a:t>
            </a:r>
          </a:p>
        </p:txBody>
      </p:sp>
      <p:sp>
        <p:nvSpPr>
          <p:cNvPr id="4" name="Slide Number Placeholder 3"/>
          <p:cNvSpPr>
            <a:spLocks noGrp="1"/>
          </p:cNvSpPr>
          <p:nvPr>
            <p:ph type="sldNum" sz="quarter" idx="5"/>
          </p:nvPr>
        </p:nvSpPr>
        <p:spPr/>
        <p:txBody>
          <a:bodyPr/>
          <a:lstStyle/>
          <a:p>
            <a:fld id="{25804906-5A6E-40E7-A2A7-F0ADDFD51A29}" type="slidenum">
              <a:rPr lang="en-SG" smtClean="0"/>
              <a:t>47</a:t>
            </a:fld>
            <a:endParaRPr lang="en-SG"/>
          </a:p>
        </p:txBody>
      </p:sp>
    </p:spTree>
    <p:extLst>
      <p:ext uri="{BB962C8B-B14F-4D97-AF65-F5344CB8AC3E}">
        <p14:creationId xmlns:p14="http://schemas.microsoft.com/office/powerpoint/2010/main" val="130876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2C4C68-F94E-49D6-A4F9-445395217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334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53</a:t>
            </a:fld>
            <a:endParaRPr lang="en-SG"/>
          </a:p>
        </p:txBody>
      </p:sp>
    </p:spTree>
    <p:extLst>
      <p:ext uri="{BB962C8B-B14F-4D97-AF65-F5344CB8AC3E}">
        <p14:creationId xmlns:p14="http://schemas.microsoft.com/office/powerpoint/2010/main" val="3465223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a:t>
            </a:r>
          </a:p>
          <a:p>
            <a:r>
              <a:rPr lang="en-US" dirty="0"/>
              <a:t>if </a:t>
            </a:r>
            <a:r>
              <a:rPr lang="en-US" dirty="0" err="1"/>
              <a:t>bfs</a:t>
            </a:r>
            <a:r>
              <a:rPr lang="en-US" dirty="0"/>
              <a:t>--&gt;Yes, but in general, if </a:t>
            </a:r>
            <a:r>
              <a:rPr lang="en-US" dirty="0" err="1"/>
              <a:t>inifinite</a:t>
            </a:r>
            <a:r>
              <a:rPr lang="en-US" dirty="0"/>
              <a:t> depth or loop. or </a:t>
            </a:r>
            <a:r>
              <a:rPr lang="en-US" dirty="0" err="1"/>
              <a:t>deadend</a:t>
            </a:r>
            <a:r>
              <a:rPr lang="en-US" dirty="0"/>
              <a:t>. never turned back or turning back cost very expensive.</a:t>
            </a:r>
          </a:p>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54</a:t>
            </a:fld>
            <a:endParaRPr lang="en-SG"/>
          </a:p>
        </p:txBody>
      </p:sp>
    </p:spTree>
    <p:extLst>
      <p:ext uri="{BB962C8B-B14F-4D97-AF65-F5344CB8AC3E}">
        <p14:creationId xmlns:p14="http://schemas.microsoft.com/office/powerpoint/2010/main" val="52225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a:t>
            </a:fld>
            <a:endParaRPr lang="en-SG"/>
          </a:p>
        </p:txBody>
      </p:sp>
    </p:spTree>
    <p:extLst>
      <p:ext uri="{BB962C8B-B14F-4D97-AF65-F5344CB8AC3E}">
        <p14:creationId xmlns:p14="http://schemas.microsoft.com/office/powerpoint/2010/main" val="3457259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why space is </a:t>
            </a:r>
            <a:r>
              <a:rPr lang="en-US" dirty="0" err="1"/>
              <a:t>b^m</a:t>
            </a:r>
            <a:r>
              <a:rPr lang="en-US" dirty="0"/>
              <a:t>?</a:t>
            </a:r>
          </a:p>
          <a:p>
            <a:r>
              <a:rPr lang="en-US" dirty="0"/>
              <a:t>2. why on earth we need greedy search, as it has two Nos.</a:t>
            </a:r>
          </a:p>
        </p:txBody>
      </p:sp>
      <p:sp>
        <p:nvSpPr>
          <p:cNvPr id="4" name="Slide Number Placeholder 3"/>
          <p:cNvSpPr>
            <a:spLocks noGrp="1"/>
          </p:cNvSpPr>
          <p:nvPr>
            <p:ph type="sldNum" sz="quarter" idx="5"/>
          </p:nvPr>
        </p:nvSpPr>
        <p:spPr/>
        <p:txBody>
          <a:bodyPr/>
          <a:lstStyle/>
          <a:p>
            <a:fld id="{25804906-5A6E-40E7-A2A7-F0ADDFD51A29}" type="slidenum">
              <a:rPr lang="en-SG" smtClean="0"/>
              <a:t>55</a:t>
            </a:fld>
            <a:endParaRPr lang="en-SG"/>
          </a:p>
        </p:txBody>
      </p:sp>
    </p:spTree>
    <p:extLst>
      <p:ext uri="{BB962C8B-B14F-4D97-AF65-F5344CB8AC3E}">
        <p14:creationId xmlns:p14="http://schemas.microsoft.com/office/powerpoint/2010/main" val="2098692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57</a:t>
            </a:fld>
            <a:endParaRPr lang="en-SG"/>
          </a:p>
        </p:txBody>
      </p:sp>
    </p:spTree>
    <p:extLst>
      <p:ext uri="{BB962C8B-B14F-4D97-AF65-F5344CB8AC3E}">
        <p14:creationId xmlns:p14="http://schemas.microsoft.com/office/powerpoint/2010/main" val="2450098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59</a:t>
            </a:fld>
            <a:endParaRPr lang="en-SG"/>
          </a:p>
        </p:txBody>
      </p:sp>
    </p:spTree>
    <p:extLst>
      <p:ext uri="{BB962C8B-B14F-4D97-AF65-F5344CB8AC3E}">
        <p14:creationId xmlns:p14="http://schemas.microsoft.com/office/powerpoint/2010/main" val="1067406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2C4C68-F94E-49D6-A4F9-445395217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881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2C4C68-F94E-49D6-A4F9-445395217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874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exponential. What about completeness and optimality? No. But why helpful? If h is </a:t>
            </a:r>
            <a:r>
              <a:rPr lang="en-US" dirty="0" err="1"/>
              <a:t>orocle</a:t>
            </a:r>
            <a:r>
              <a:rPr lang="en-US" dirty="0"/>
              <a:t>, it is very fast.</a:t>
            </a:r>
          </a:p>
          <a:p>
            <a:endParaRPr lang="en-US" dirty="0"/>
          </a:p>
          <a:p>
            <a:r>
              <a:rPr lang="en-US" dirty="0"/>
              <a:t>https://</a:t>
            </a:r>
            <a:r>
              <a:rPr lang="en-US" dirty="0" err="1"/>
              <a:t>forms.gle</a:t>
            </a:r>
            <a:r>
              <a:rPr lang="en-US" dirty="0"/>
              <a:t>/1j7BhcKYWvK5oTKQ8</a:t>
            </a:r>
          </a:p>
        </p:txBody>
      </p:sp>
      <p:sp>
        <p:nvSpPr>
          <p:cNvPr id="4" name="Slide Number Placeholder 3"/>
          <p:cNvSpPr>
            <a:spLocks noGrp="1"/>
          </p:cNvSpPr>
          <p:nvPr>
            <p:ph type="sldNum" sz="quarter" idx="5"/>
          </p:nvPr>
        </p:nvSpPr>
        <p:spPr/>
        <p:txBody>
          <a:bodyPr/>
          <a:lstStyle/>
          <a:p>
            <a:fld id="{25804906-5A6E-40E7-A2A7-F0ADDFD51A29}" type="slidenum">
              <a:rPr lang="en-SG" smtClean="0"/>
              <a:t>62</a:t>
            </a:fld>
            <a:endParaRPr lang="en-SG"/>
          </a:p>
        </p:txBody>
      </p:sp>
    </p:spTree>
    <p:extLst>
      <p:ext uri="{BB962C8B-B14F-4D97-AF65-F5344CB8AC3E}">
        <p14:creationId xmlns:p14="http://schemas.microsoft.com/office/powerpoint/2010/main" val="3718135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63</a:t>
            </a:fld>
            <a:endParaRPr lang="en-SG"/>
          </a:p>
        </p:txBody>
      </p:sp>
    </p:spTree>
    <p:extLst>
      <p:ext uri="{BB962C8B-B14F-4D97-AF65-F5344CB8AC3E}">
        <p14:creationId xmlns:p14="http://schemas.microsoft.com/office/powerpoint/2010/main" val="1647157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64</a:t>
            </a:fld>
            <a:endParaRPr lang="en-SG"/>
          </a:p>
        </p:txBody>
      </p:sp>
    </p:spTree>
    <p:extLst>
      <p:ext uri="{BB962C8B-B14F-4D97-AF65-F5344CB8AC3E}">
        <p14:creationId xmlns:p14="http://schemas.microsoft.com/office/powerpoint/2010/main" val="4263795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a:t>
            </a:r>
            <a:r>
              <a:rPr lang="zh-CN" altLang="en-US" dirty="0"/>
              <a:t> </a:t>
            </a:r>
            <a:r>
              <a:rPr lang="en-US" altLang="zh-CN" dirty="0"/>
              <a:t>minimum, two noob player, exploitation vs exploration. Though very fast, but not smart enough.</a:t>
            </a:r>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65</a:t>
            </a:fld>
            <a:endParaRPr lang="en-SG"/>
          </a:p>
        </p:txBody>
      </p:sp>
    </p:spTree>
    <p:extLst>
      <p:ext uri="{BB962C8B-B14F-4D97-AF65-F5344CB8AC3E}">
        <p14:creationId xmlns:p14="http://schemas.microsoft.com/office/powerpoint/2010/main" val="34499426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67</a:t>
            </a:fld>
            <a:endParaRPr lang="en-SG"/>
          </a:p>
        </p:txBody>
      </p:sp>
    </p:spTree>
    <p:extLst>
      <p:ext uri="{BB962C8B-B14F-4D97-AF65-F5344CB8AC3E}">
        <p14:creationId xmlns:p14="http://schemas.microsoft.com/office/powerpoint/2010/main" val="3624961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Dont</a:t>
            </a:r>
            <a:r>
              <a:rPr lang="en-US" dirty="0"/>
              <a:t> memorize these. These are only defined by you, the designers. It is just a good modularized structure to describe your AI.</a:t>
            </a:r>
          </a:p>
        </p:txBody>
      </p:sp>
      <p:sp>
        <p:nvSpPr>
          <p:cNvPr id="4" name="Slide Number Placeholder 3"/>
          <p:cNvSpPr>
            <a:spLocks noGrp="1"/>
          </p:cNvSpPr>
          <p:nvPr>
            <p:ph type="sldNum" sz="quarter" idx="5"/>
          </p:nvPr>
        </p:nvSpPr>
        <p:spPr/>
        <p:txBody>
          <a:bodyPr/>
          <a:lstStyle/>
          <a:p>
            <a:fld id="{25804906-5A6E-40E7-A2A7-F0ADDFD51A29}" type="slidenum">
              <a:rPr lang="en-SG" smtClean="0"/>
              <a:t>6</a:t>
            </a:fld>
            <a:endParaRPr lang="en-SG"/>
          </a:p>
        </p:txBody>
      </p:sp>
    </p:spTree>
    <p:extLst>
      <p:ext uri="{BB962C8B-B14F-4D97-AF65-F5344CB8AC3E}">
        <p14:creationId xmlns:p14="http://schemas.microsoft.com/office/powerpoint/2010/main" val="2106373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 is episodic, tutorial is sequential.</a:t>
            </a:r>
          </a:p>
        </p:txBody>
      </p:sp>
      <p:sp>
        <p:nvSpPr>
          <p:cNvPr id="4" name="Slide Number Placeholder 3"/>
          <p:cNvSpPr>
            <a:spLocks noGrp="1"/>
          </p:cNvSpPr>
          <p:nvPr>
            <p:ph type="sldNum" sz="quarter" idx="5"/>
          </p:nvPr>
        </p:nvSpPr>
        <p:spPr/>
        <p:txBody>
          <a:bodyPr/>
          <a:lstStyle/>
          <a:p>
            <a:fld id="{25804906-5A6E-40E7-A2A7-F0ADDFD51A29}" type="slidenum">
              <a:rPr lang="en-SG" smtClean="0"/>
              <a:t>7</a:t>
            </a:fld>
            <a:endParaRPr lang="en-SG"/>
          </a:p>
        </p:txBody>
      </p:sp>
    </p:spTree>
    <p:extLst>
      <p:ext uri="{BB962C8B-B14F-4D97-AF65-F5344CB8AC3E}">
        <p14:creationId xmlns:p14="http://schemas.microsoft.com/office/powerpoint/2010/main" val="365336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make it yes.</a:t>
            </a:r>
          </a:p>
        </p:txBody>
      </p:sp>
      <p:sp>
        <p:nvSpPr>
          <p:cNvPr id="4" name="Slide Number Placeholder 3"/>
          <p:cNvSpPr>
            <a:spLocks noGrp="1"/>
          </p:cNvSpPr>
          <p:nvPr>
            <p:ph type="sldNum" sz="quarter" idx="5"/>
          </p:nvPr>
        </p:nvSpPr>
        <p:spPr/>
        <p:txBody>
          <a:bodyPr/>
          <a:lstStyle/>
          <a:p>
            <a:fld id="{25804906-5A6E-40E7-A2A7-F0ADDFD51A29}" type="slidenum">
              <a:rPr lang="en-SG" smtClean="0"/>
              <a:t>8</a:t>
            </a:fld>
            <a:endParaRPr lang="en-SG"/>
          </a:p>
        </p:txBody>
      </p:sp>
    </p:spTree>
    <p:extLst>
      <p:ext uri="{BB962C8B-B14F-4D97-AF65-F5344CB8AC3E}">
        <p14:creationId xmlns:p14="http://schemas.microsoft.com/office/powerpoint/2010/main" val="312856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FUTURE: FUTURE IS VERY IMPORTANT.</a:t>
            </a:r>
          </a:p>
        </p:txBody>
      </p:sp>
      <p:sp>
        <p:nvSpPr>
          <p:cNvPr id="4" name="Slide Number Placeholder 3"/>
          <p:cNvSpPr>
            <a:spLocks noGrp="1"/>
          </p:cNvSpPr>
          <p:nvPr>
            <p:ph type="sldNum" sz="quarter" idx="5"/>
          </p:nvPr>
        </p:nvSpPr>
        <p:spPr/>
        <p:txBody>
          <a:bodyPr/>
          <a:lstStyle/>
          <a:p>
            <a:fld id="{25804906-5A6E-40E7-A2A7-F0ADDFD51A29}" type="slidenum">
              <a:rPr lang="en-SG" smtClean="0"/>
              <a:t>11</a:t>
            </a:fld>
            <a:endParaRPr lang="en-SG"/>
          </a:p>
        </p:txBody>
      </p:sp>
    </p:spTree>
    <p:extLst>
      <p:ext uri="{BB962C8B-B14F-4D97-AF65-F5344CB8AC3E}">
        <p14:creationId xmlns:p14="http://schemas.microsoft.com/office/powerpoint/2010/main" val="3963519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14</a:t>
            </a:fld>
            <a:endParaRPr lang="en-SG"/>
          </a:p>
        </p:txBody>
      </p:sp>
    </p:spTree>
    <p:extLst>
      <p:ext uri="{BB962C8B-B14F-4D97-AF65-F5344CB8AC3E}">
        <p14:creationId xmlns:p14="http://schemas.microsoft.com/office/powerpoint/2010/main" val="663646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047135"/>
          </a:xfrm>
          <a:prstGeom prst="rect">
            <a:avLst/>
          </a:prstGeom>
          <a:gradFill flip="none" rotWithShape="1">
            <a:gsLst>
              <a:gs pos="0">
                <a:schemeClr val="bg1"/>
              </a:gs>
              <a:gs pos="60000">
                <a:srgbClr val="A293B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8" name="Picture 2" descr="Artificial Intelligence, Ai, Robot, Android, Droid"/>
          <p:cNvPicPr>
            <a:picLocks noChangeAspect="1" noChangeArrowheads="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9540" y="125808"/>
            <a:ext cx="1225590" cy="7659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22724"/>
            <a:ext cx="8229600" cy="543191"/>
          </a:xfrm>
        </p:spPr>
        <p:txBody>
          <a:bodyPr>
            <a:normAutofit/>
          </a:bodyPr>
          <a:lstStyle>
            <a:lvl1pPr>
              <a:defRPr sz="3600"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82296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457200" y="2180035"/>
            <a:ext cx="82296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1/16/23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39124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71068"/>
            <a:ext cx="4040188"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39124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71068"/>
            <a:ext cx="4041775"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1/16/23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1/16/23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1/16/23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463"/>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591464"/>
            <a:ext cx="5111750" cy="4048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593860"/>
            <a:ext cx="3008313" cy="30462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22724"/>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16896"/>
            <a:ext cx="8229600" cy="29070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361530"/>
            <a:ext cx="2133600" cy="273844"/>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9F1CC899-6CEC-9548-B06D-7E1EB6F78CA3}" type="datetimeFigureOut">
              <a:rPr lang="en-US" smtClean="0"/>
              <a:pPr/>
              <a:t>1/16/23</a:t>
            </a:fld>
            <a:endParaRPr lang="en-US" dirty="0"/>
          </a:p>
        </p:txBody>
      </p:sp>
      <p:sp>
        <p:nvSpPr>
          <p:cNvPr id="5" name="Footer Placeholder 4"/>
          <p:cNvSpPr>
            <a:spLocks noGrp="1"/>
          </p:cNvSpPr>
          <p:nvPr>
            <p:ph type="ftr" sz="quarter" idx="3"/>
          </p:nvPr>
        </p:nvSpPr>
        <p:spPr>
          <a:xfrm>
            <a:off x="3124200" y="4361530"/>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4361530"/>
            <a:ext cx="2133600" cy="273844"/>
          </a:xfrm>
          <a:prstGeom prst="rect">
            <a:avLst/>
          </a:prstGeom>
        </p:spPr>
        <p:txBody>
          <a:bodyPr vert="horz" lIns="91440" tIns="45720" rIns="91440" bIns="45720" rtlCol="0" anchor="ctr"/>
          <a:lstStyle>
            <a:lvl1pPr algn="r">
              <a:defRPr sz="12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4872191"/>
            <a:ext cx="9144000" cy="286893"/>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NULL"/></Relationships>
</file>

<file path=ppt/slides/_rels/slide6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6.jpeg"/></Relationships>
</file>

<file path=ppt/slides/_rels/slide6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8303" y="1488224"/>
            <a:ext cx="3859938" cy="1777490"/>
          </a:xfrm>
        </p:spPr>
        <p:txBody>
          <a:bodyPr>
            <a:normAutofit fontScale="90000"/>
          </a:bodyPr>
          <a:lstStyle/>
          <a:p>
            <a:r>
              <a:rPr lang="en-SG" sz="2700" b="1" dirty="0">
                <a:solidFill>
                  <a:schemeClr val="bg1"/>
                </a:solidFill>
              </a:rPr>
              <a:t>CZ3005</a:t>
            </a:r>
            <a:br>
              <a:rPr lang="en-SG" sz="2700" b="1" dirty="0">
                <a:solidFill>
                  <a:schemeClr val="bg1"/>
                </a:solidFill>
              </a:rPr>
            </a:br>
            <a:r>
              <a:rPr lang="en-SG" sz="2700" b="1" dirty="0">
                <a:solidFill>
                  <a:schemeClr val="bg1"/>
                </a:solidFill>
              </a:rPr>
              <a:t>Artificial Intelligence</a:t>
            </a:r>
            <a:br>
              <a:rPr lang="en-SG" sz="2700" b="1" dirty="0">
                <a:solidFill>
                  <a:schemeClr val="bg1"/>
                </a:solidFill>
              </a:rPr>
            </a:br>
            <a:br>
              <a:rPr lang="en-SG" sz="2700" b="1" dirty="0">
                <a:solidFill>
                  <a:schemeClr val="bg1"/>
                </a:solidFill>
              </a:rPr>
            </a:br>
            <a:r>
              <a:rPr lang="fr-FR" altLang="en-US" sz="2700" b="1" dirty="0">
                <a:solidFill>
                  <a:srgbClr val="FFC000"/>
                </a:solidFill>
              </a:rPr>
              <a:t>Intelligent Agents and </a:t>
            </a:r>
            <a:r>
              <a:rPr lang="fr-FR" altLang="en-US" sz="2700" b="1" dirty="0" err="1">
                <a:solidFill>
                  <a:srgbClr val="FFC000"/>
                </a:solidFill>
              </a:rPr>
              <a:t>Search</a:t>
            </a:r>
            <a:br>
              <a:rPr lang="fr-FR" altLang="en-US" sz="3200" b="1" dirty="0">
                <a:solidFill>
                  <a:srgbClr val="FFC000"/>
                </a:solidFill>
              </a:rPr>
            </a:br>
            <a:endParaRPr lang="en-US" sz="3000" b="1" dirty="0">
              <a:solidFill>
                <a:srgbClr val="FFC000"/>
              </a:solidFill>
              <a:cs typeface="Arial"/>
            </a:endParaRPr>
          </a:p>
        </p:txBody>
      </p:sp>
      <p:sp>
        <p:nvSpPr>
          <p:cNvPr id="3" name="Subtitle 2"/>
          <p:cNvSpPr>
            <a:spLocks noGrp="1"/>
          </p:cNvSpPr>
          <p:nvPr>
            <p:ph type="subTitle" idx="1"/>
          </p:nvPr>
        </p:nvSpPr>
        <p:spPr>
          <a:xfrm>
            <a:off x="0" y="3265714"/>
            <a:ext cx="5192500" cy="1444067"/>
          </a:xfrm>
        </p:spPr>
        <p:txBody>
          <a:bodyPr>
            <a:normAutofit fontScale="92500" lnSpcReduction="20000"/>
          </a:bodyPr>
          <a:lstStyle/>
          <a:p>
            <a:pPr algn="l"/>
            <a:r>
              <a:rPr lang="en-US" sz="1800" dirty="0">
                <a:solidFill>
                  <a:srgbClr val="FFFFFF"/>
                </a:solidFill>
                <a:cs typeface="Arial"/>
              </a:rPr>
              <a:t>Asst/P </a:t>
            </a:r>
            <a:r>
              <a:rPr lang="en-US" sz="1800" dirty="0" err="1">
                <a:solidFill>
                  <a:srgbClr val="FFFFFF"/>
                </a:solidFill>
                <a:cs typeface="Arial"/>
              </a:rPr>
              <a:t>Hanwang</a:t>
            </a:r>
            <a:r>
              <a:rPr lang="en-US" sz="1800" dirty="0">
                <a:solidFill>
                  <a:srgbClr val="FFFFFF"/>
                </a:solidFill>
                <a:cs typeface="Arial"/>
              </a:rPr>
              <a:t> Zhang</a:t>
            </a:r>
          </a:p>
          <a:p>
            <a:pPr algn="l"/>
            <a:endParaRPr lang="en-US" sz="1800" dirty="0">
              <a:solidFill>
                <a:srgbClr val="FFFFFF"/>
              </a:solidFill>
              <a:cs typeface="Arial"/>
            </a:endParaRPr>
          </a:p>
          <a:p>
            <a:pPr algn="l"/>
            <a:r>
              <a:rPr lang="en-US" altLang="zh-CN" sz="1800" dirty="0">
                <a:solidFill>
                  <a:schemeClr val="bg1"/>
                </a:solidFill>
              </a:rPr>
              <a:t>https://</a:t>
            </a:r>
            <a:r>
              <a:rPr lang="en-US" altLang="zh-CN" sz="1800" dirty="0" err="1">
                <a:solidFill>
                  <a:schemeClr val="bg1"/>
                </a:solidFill>
              </a:rPr>
              <a:t>personal.ntu.edu.sg</a:t>
            </a:r>
            <a:r>
              <a:rPr lang="en-US" altLang="zh-CN" sz="1800" dirty="0">
                <a:solidFill>
                  <a:schemeClr val="bg1"/>
                </a:solidFill>
              </a:rPr>
              <a:t>/</a:t>
            </a:r>
            <a:r>
              <a:rPr lang="en-US" altLang="zh-CN" sz="1800" dirty="0" err="1">
                <a:solidFill>
                  <a:schemeClr val="bg1"/>
                </a:solidFill>
              </a:rPr>
              <a:t>hanwangzhang</a:t>
            </a:r>
            <a:r>
              <a:rPr lang="en-US" altLang="zh-CN" sz="1800" dirty="0">
                <a:solidFill>
                  <a:schemeClr val="bg1"/>
                </a:solidFill>
              </a:rPr>
              <a:t>/ </a:t>
            </a:r>
          </a:p>
          <a:p>
            <a:pPr algn="l"/>
            <a:r>
              <a:rPr lang="en-US" altLang="zh-CN" sz="1800" i="1" dirty="0">
                <a:solidFill>
                  <a:schemeClr val="bg1"/>
                </a:solidFill>
              </a:rPr>
              <a:t>Email</a:t>
            </a:r>
            <a:r>
              <a:rPr lang="en-US" altLang="zh-CN" sz="1800" dirty="0">
                <a:solidFill>
                  <a:schemeClr val="bg1"/>
                </a:solidFill>
              </a:rPr>
              <a:t>: </a:t>
            </a:r>
            <a:r>
              <a:rPr lang="en-US" altLang="zh-CN" sz="1800" dirty="0" err="1">
                <a:solidFill>
                  <a:schemeClr val="bg1"/>
                </a:solidFill>
              </a:rPr>
              <a:t>hanwangzhang@ntu.edu.sg</a:t>
            </a:r>
            <a:endParaRPr lang="en-US" altLang="zh-CN" sz="1800" dirty="0">
              <a:solidFill>
                <a:schemeClr val="bg1"/>
              </a:solidFill>
            </a:endParaRPr>
          </a:p>
          <a:p>
            <a:pPr algn="l"/>
            <a:r>
              <a:rPr lang="en-US" altLang="zh-CN" sz="1800" i="1" dirty="0">
                <a:solidFill>
                  <a:schemeClr val="bg1"/>
                </a:solidFill>
              </a:rPr>
              <a:t>Office</a:t>
            </a:r>
            <a:r>
              <a:rPr lang="en-US" altLang="zh-CN" sz="1800" dirty="0">
                <a:solidFill>
                  <a:schemeClr val="bg1"/>
                </a:solidFill>
              </a:rPr>
              <a:t>: N4-02c-87</a:t>
            </a:r>
          </a:p>
        </p:txBody>
      </p:sp>
    </p:spTree>
    <p:extLst>
      <p:ext uri="{BB962C8B-B14F-4D97-AF65-F5344CB8AC3E}">
        <p14:creationId xmlns:p14="http://schemas.microsoft.com/office/powerpoint/2010/main" val="165494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More Examples</a:t>
            </a:r>
          </a:p>
        </p:txBody>
      </p:sp>
      <p:graphicFrame>
        <p:nvGraphicFramePr>
          <p:cNvPr id="9" name="Table 8"/>
          <p:cNvGraphicFramePr>
            <a:graphicFrameLocks noGrp="1"/>
          </p:cNvGraphicFramePr>
          <p:nvPr>
            <p:extLst>
              <p:ext uri="{D42A27DB-BD31-4B8C-83A1-F6EECF244321}">
                <p14:modId xmlns:p14="http://schemas.microsoft.com/office/powerpoint/2010/main" val="3145347889"/>
              </p:ext>
            </p:extLst>
          </p:nvPr>
        </p:nvGraphicFramePr>
        <p:xfrm>
          <a:off x="647700" y="1411357"/>
          <a:ext cx="7848600" cy="3465444"/>
        </p:xfrm>
        <a:graphic>
          <a:graphicData uri="http://schemas.openxmlformats.org/drawingml/2006/table">
            <a:tbl>
              <a:tblPr firstRow="1" firstCol="1" bandRow="1"/>
              <a:tblGrid>
                <a:gridCol w="2201437">
                  <a:extLst>
                    <a:ext uri="{9D8B030D-6E8A-4147-A177-3AD203B41FA5}">
                      <a16:colId xmlns:a16="http://schemas.microsoft.com/office/drawing/2014/main" val="20000"/>
                    </a:ext>
                  </a:extLst>
                </a:gridCol>
                <a:gridCol w="1052861">
                  <a:extLst>
                    <a:ext uri="{9D8B030D-6E8A-4147-A177-3AD203B41FA5}">
                      <a16:colId xmlns:a16="http://schemas.microsoft.com/office/drawing/2014/main" val="20001"/>
                    </a:ext>
                  </a:extLst>
                </a:gridCol>
                <a:gridCol w="1340004">
                  <a:extLst>
                    <a:ext uri="{9D8B030D-6E8A-4147-A177-3AD203B41FA5}">
                      <a16:colId xmlns:a16="http://schemas.microsoft.com/office/drawing/2014/main" val="20002"/>
                    </a:ext>
                  </a:extLst>
                </a:gridCol>
                <a:gridCol w="1045540">
                  <a:extLst>
                    <a:ext uri="{9D8B030D-6E8A-4147-A177-3AD203B41FA5}">
                      <a16:colId xmlns:a16="http://schemas.microsoft.com/office/drawing/2014/main" val="20003"/>
                    </a:ext>
                  </a:extLst>
                </a:gridCol>
                <a:gridCol w="1102764">
                  <a:extLst>
                    <a:ext uri="{9D8B030D-6E8A-4147-A177-3AD203B41FA5}">
                      <a16:colId xmlns:a16="http://schemas.microsoft.com/office/drawing/2014/main" val="20004"/>
                    </a:ext>
                  </a:extLst>
                </a:gridCol>
                <a:gridCol w="1105994">
                  <a:extLst>
                    <a:ext uri="{9D8B030D-6E8A-4147-A177-3AD203B41FA5}">
                      <a16:colId xmlns:a16="http://schemas.microsoft.com/office/drawing/2014/main" val="20005"/>
                    </a:ext>
                  </a:extLst>
                </a:gridCol>
              </a:tblGrid>
              <a:tr h="426918">
                <a:tc>
                  <a:txBody>
                    <a:bodyPr/>
                    <a:lstStyle/>
                    <a:p>
                      <a:pPr marL="0" marR="0">
                        <a:lnSpc>
                          <a:spcPct val="107000"/>
                        </a:lnSpc>
                        <a:spcBef>
                          <a:spcPts val="0"/>
                        </a:spcBef>
                        <a:spcAft>
                          <a:spcPts val="0"/>
                        </a:spcAft>
                      </a:pPr>
                      <a:r>
                        <a:rPr lang="en-US" sz="1100" b="1" dirty="0">
                          <a:effectLst/>
                          <a:latin typeface="Calibri" panose="020F0502020204030204" pitchFamily="34" charset="0"/>
                          <a:ea typeface="SimSun" panose="02010600030101010101" pitchFamily="2" charset="-122"/>
                          <a:cs typeface="Times New Roman" panose="02020603050405020304" pitchFamily="18" charset="0"/>
                        </a:rPr>
                        <a:t>Environment</a:t>
                      </a:r>
                    </a:p>
                  </a:txBody>
                  <a:tcPr marL="51435" marR="5143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SimSun" panose="02010600030101010101" pitchFamily="2" charset="-122"/>
                          <a:cs typeface="Times New Roman" panose="02020603050405020304" pitchFamily="18" charset="0"/>
                        </a:rPr>
                        <a:t>Accessible</a:t>
                      </a:r>
                    </a:p>
                  </a:txBody>
                  <a:tcPr marL="51435" marR="51435" marT="0" marB="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SimSun" panose="02010600030101010101" pitchFamily="2" charset="-122"/>
                          <a:cs typeface="Times New Roman" panose="02020603050405020304" pitchFamily="18" charset="0"/>
                        </a:rPr>
                        <a:t>Deterministic</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b="1">
                          <a:effectLst/>
                          <a:latin typeface="Calibri" panose="020F0502020204030204" pitchFamily="34" charset="0"/>
                          <a:ea typeface="SimSun" panose="02010600030101010101" pitchFamily="2" charset="-122"/>
                          <a:cs typeface="Times New Roman" panose="02020603050405020304" pitchFamily="18" charset="0"/>
                        </a:rPr>
                        <a:t>Episodic</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b="1">
                          <a:effectLst/>
                          <a:latin typeface="Calibri" panose="020F0502020204030204" pitchFamily="34" charset="0"/>
                          <a:ea typeface="SimSun" panose="02010600030101010101" pitchFamily="2" charset="-122"/>
                          <a:cs typeface="Times New Roman" panose="02020603050405020304" pitchFamily="18" charset="0"/>
                        </a:rPr>
                        <a:t>Static</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SimSun" panose="02010600030101010101" pitchFamily="2" charset="-122"/>
                          <a:cs typeface="Times New Roman" panose="02020603050405020304" pitchFamily="18" charset="0"/>
                        </a:rPr>
                        <a:t>Discrete</a:t>
                      </a:r>
                    </a:p>
                  </a:txBody>
                  <a:tcPr marL="51435" marR="51435" marT="0" marB="0">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038526">
                <a:tc>
                  <a:txBody>
                    <a:bodyPr/>
                    <a:lstStyle/>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Chess with a clock</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Chess without a clock</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Poker</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Backgammon</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Taxi driving</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Medical diagnosis system</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Image-analysis system</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Part-picking robot</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Refinery controller</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Interactive English tutor</a:t>
                      </a:r>
                    </a:p>
                  </a:txBody>
                  <a:tcPr marL="51435" marR="5143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Semi</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Semi</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4839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Design of Problem-Solving Agent</a:t>
            </a:r>
          </a:p>
        </p:txBody>
      </p:sp>
      <p:sp>
        <p:nvSpPr>
          <p:cNvPr id="3" name="Content Placeholder 2"/>
          <p:cNvSpPr>
            <a:spLocks noGrp="1"/>
          </p:cNvSpPr>
          <p:nvPr>
            <p:ph idx="1"/>
          </p:nvPr>
        </p:nvSpPr>
        <p:spPr>
          <a:xfrm>
            <a:off x="457200" y="1278000"/>
            <a:ext cx="8229600" cy="2907092"/>
          </a:xfrm>
        </p:spPr>
        <p:txBody>
          <a:bodyPr>
            <a:noAutofit/>
          </a:bodyPr>
          <a:lstStyle/>
          <a:p>
            <a:pPr marL="0" indent="0">
              <a:buNone/>
            </a:pPr>
            <a:r>
              <a:rPr lang="en-US" sz="2400" dirty="0"/>
              <a:t>Idea</a:t>
            </a:r>
          </a:p>
          <a:p>
            <a:pPr>
              <a:buClr>
                <a:schemeClr val="tx1"/>
              </a:buClr>
              <a:buFont typeface="Arial" panose="020B0604020202020204" pitchFamily="34" charset="0"/>
              <a:buChar char="•"/>
            </a:pPr>
            <a:r>
              <a:rPr lang="en-SG" sz="2400" dirty="0"/>
              <a:t>Systematically considers the </a:t>
            </a:r>
            <a:r>
              <a:rPr lang="en-SG" sz="2400" dirty="0">
                <a:solidFill>
                  <a:srgbClr val="2F0EF8"/>
                </a:solidFill>
              </a:rPr>
              <a:t>expected outcomes </a:t>
            </a:r>
            <a:r>
              <a:rPr lang="en-SG" sz="2400" dirty="0"/>
              <a:t>of different possible sequences of actions that lead to states of known value</a:t>
            </a:r>
          </a:p>
          <a:p>
            <a:pPr>
              <a:buClr>
                <a:schemeClr val="tx1"/>
              </a:buClr>
              <a:buFont typeface="Arial" panose="020B0604020202020204" pitchFamily="34" charset="0"/>
              <a:buChar char="•"/>
            </a:pPr>
            <a:r>
              <a:rPr lang="en-SG" sz="2400" dirty="0"/>
              <a:t>Choose the best one</a:t>
            </a:r>
          </a:p>
          <a:p>
            <a:pPr marL="1028700" lvl="1" indent="-342900">
              <a:buClr>
                <a:schemeClr val="tx1"/>
              </a:buClr>
              <a:buSzPct val="100000"/>
              <a:buFont typeface="Arial" panose="020B0604020202020204" pitchFamily="34" charset="0"/>
              <a:buChar char="•"/>
            </a:pPr>
            <a:r>
              <a:rPr lang="en-SG" sz="2400" dirty="0"/>
              <a:t>shortest journey from A to B?</a:t>
            </a:r>
          </a:p>
          <a:p>
            <a:pPr marL="1028700" lvl="1" indent="-342900">
              <a:buClr>
                <a:schemeClr val="tx1"/>
              </a:buClr>
              <a:buSzPct val="100000"/>
              <a:buFont typeface="Arial" panose="020B0604020202020204" pitchFamily="34" charset="0"/>
              <a:buChar char="•"/>
            </a:pPr>
            <a:r>
              <a:rPr lang="en-SG" sz="2400" dirty="0"/>
              <a:t>most cost effective journey from A to B?</a:t>
            </a:r>
          </a:p>
          <a:p>
            <a:pPr marL="942975" lvl="1" indent="-257175">
              <a:buSzPct val="100000"/>
              <a:buFont typeface="Wingdings" panose="05000000000000000000" pitchFamily="2" charset="2"/>
              <a:buChar char="§"/>
            </a:pPr>
            <a:endParaRPr lang="en-SG" sz="2400" dirty="0"/>
          </a:p>
          <a:p>
            <a:pPr marL="257175" indent="-257175">
              <a:buFont typeface="Wingdings" panose="05000000000000000000" pitchFamily="2" charset="2"/>
              <a:buChar char="q"/>
            </a:pPr>
            <a:endParaRPr lang="en-SG" sz="2400" dirty="0"/>
          </a:p>
        </p:txBody>
      </p:sp>
    </p:spTree>
    <p:extLst>
      <p:ext uri="{BB962C8B-B14F-4D97-AF65-F5344CB8AC3E}">
        <p14:creationId xmlns:p14="http://schemas.microsoft.com/office/powerpoint/2010/main" val="57561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Design of Problem-Solving Agent</a:t>
            </a:r>
          </a:p>
        </p:txBody>
      </p:sp>
      <p:sp>
        <p:nvSpPr>
          <p:cNvPr id="3" name="Content Placeholder 2"/>
          <p:cNvSpPr>
            <a:spLocks noGrp="1"/>
          </p:cNvSpPr>
          <p:nvPr>
            <p:ph idx="1"/>
          </p:nvPr>
        </p:nvSpPr>
        <p:spPr>
          <a:xfrm>
            <a:off x="457200" y="1115386"/>
            <a:ext cx="8229600" cy="2907092"/>
          </a:xfrm>
        </p:spPr>
        <p:txBody>
          <a:bodyPr>
            <a:noAutofit/>
          </a:bodyPr>
          <a:lstStyle/>
          <a:p>
            <a:pPr marL="0" indent="0">
              <a:buNone/>
            </a:pPr>
            <a:r>
              <a:rPr lang="en-US" sz="2400" dirty="0">
                <a:latin typeface="Arial" panose="020B0604020202020204" pitchFamily="34" charset="0"/>
                <a:cs typeface="Arial" panose="020B0604020202020204" pitchFamily="34" charset="0"/>
              </a:rPr>
              <a:t>Steps</a:t>
            </a:r>
          </a:p>
          <a:p>
            <a:pPr marL="0" indent="0">
              <a:buNone/>
            </a:pPr>
            <a:r>
              <a:rPr lang="en-SG" sz="2400" dirty="0">
                <a:latin typeface="Arial" panose="020B0604020202020204" pitchFamily="34" charset="0"/>
                <a:cs typeface="Arial" panose="020B0604020202020204" pitchFamily="34" charset="0"/>
              </a:rPr>
              <a:t>1. Goal formulation</a:t>
            </a:r>
          </a:p>
          <a:p>
            <a:pPr marL="0" indent="0">
              <a:buNone/>
            </a:pPr>
            <a:r>
              <a:rPr lang="en-SG" sz="2400" dirty="0">
                <a:latin typeface="Arial" panose="020B0604020202020204" pitchFamily="34" charset="0"/>
                <a:cs typeface="Arial" panose="020B0604020202020204" pitchFamily="34" charset="0"/>
              </a:rPr>
              <a:t>2. Problem formulation (states, actions, goal test)</a:t>
            </a:r>
          </a:p>
          <a:p>
            <a:pPr marL="0" indent="0">
              <a:buNone/>
            </a:pPr>
            <a:r>
              <a:rPr lang="en-SG" sz="2400" dirty="0">
                <a:latin typeface="Arial" panose="020B0604020202020204" pitchFamily="34" charset="0"/>
                <a:cs typeface="Arial" panose="020B0604020202020204" pitchFamily="34" charset="0"/>
              </a:rPr>
              <a:t>3. Solution (a sequence of legal action execution)</a:t>
            </a:r>
          </a:p>
          <a:p>
            <a:pPr marL="0" indent="0">
              <a:buNone/>
            </a:pPr>
            <a:r>
              <a:rPr lang="en-SG" sz="2400" dirty="0">
                <a:latin typeface="Arial" panose="020B0604020202020204" pitchFamily="34" charset="0"/>
                <a:cs typeface="Arial" panose="020B0604020202020204" pitchFamily="34" charset="0"/>
              </a:rPr>
              <a:t>4. Search (algorithm of how to find a good solution)</a:t>
            </a:r>
          </a:p>
          <a:p>
            <a:pPr lvl="1">
              <a:buFont typeface="Arial" panose="020B0604020202020204" pitchFamily="34" charset="0"/>
              <a:buChar char="•"/>
            </a:pPr>
            <a:r>
              <a:rPr lang="en-SG" sz="2400" dirty="0">
                <a:latin typeface="Arial" panose="020B0604020202020204" pitchFamily="34" charset="0"/>
                <a:cs typeface="Arial" panose="020B0604020202020204" pitchFamily="34" charset="0"/>
              </a:rPr>
              <a:t>No knowledge </a:t>
            </a:r>
            <a:r>
              <a:rPr lang="en-US" sz="2400" dirty="0">
                <a:latin typeface="Arial" panose="020B0604020202020204" pitchFamily="34" charset="0"/>
                <a:cs typeface="Arial" panose="020B0604020202020204" pitchFamily="34" charset="0"/>
                <a:sym typeface="Wingdings" panose="05000000000000000000" pitchFamily="2" charset="2"/>
              </a:rPr>
              <a:t> </a:t>
            </a:r>
            <a:r>
              <a:rPr lang="en-SG" sz="2400" dirty="0">
                <a:latin typeface="Arial" panose="020B0604020202020204" pitchFamily="34" charset="0"/>
                <a:cs typeface="Arial" panose="020B0604020202020204" pitchFamily="34" charset="0"/>
              </a:rPr>
              <a:t>uninformed search</a:t>
            </a:r>
          </a:p>
          <a:p>
            <a:pPr lvl="1">
              <a:buFont typeface="Arial" panose="020B0604020202020204" pitchFamily="34" charset="0"/>
              <a:buChar char="•"/>
            </a:pPr>
            <a:r>
              <a:rPr lang="en-SG" sz="2400" dirty="0">
                <a:latin typeface="Arial" panose="020B0604020202020204" pitchFamily="34" charset="0"/>
                <a:cs typeface="Arial" panose="020B0604020202020204" pitchFamily="34" charset="0"/>
              </a:rPr>
              <a:t>Knowledge</a:t>
            </a:r>
            <a:r>
              <a:rPr lang="en-US" sz="2400" dirty="0">
                <a:latin typeface="Arial" panose="020B0604020202020204" pitchFamily="34" charset="0"/>
                <a:cs typeface="Arial" panose="020B0604020202020204" pitchFamily="34" charset="0"/>
                <a:sym typeface="Wingdings" panose="05000000000000000000" pitchFamily="2" charset="2"/>
              </a:rPr>
              <a:t> </a:t>
            </a:r>
            <a:r>
              <a:rPr lang="en-SG" sz="2400" dirty="0">
                <a:latin typeface="Arial" panose="020B0604020202020204" pitchFamily="34" charset="0"/>
                <a:cs typeface="Arial" panose="020B0604020202020204" pitchFamily="34" charset="0"/>
              </a:rPr>
              <a:t>  informed search</a:t>
            </a:r>
          </a:p>
          <a:p>
            <a:pPr marL="0" indent="0">
              <a:buNone/>
            </a:pPr>
            <a:endParaRPr lang="en-SG" sz="2400" dirty="0">
              <a:latin typeface="Arial" panose="020B0604020202020204" pitchFamily="34" charset="0"/>
              <a:cs typeface="Arial" panose="020B0604020202020204" pitchFamily="34" charset="0"/>
            </a:endParaRPr>
          </a:p>
          <a:p>
            <a:pPr marL="257175" indent="-257175">
              <a:buFont typeface="Wingdings" panose="05000000000000000000" pitchFamily="2" charset="2"/>
              <a:buChar char="q"/>
            </a:pP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73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Romania</a:t>
            </a:r>
          </a:p>
        </p:txBody>
      </p:sp>
      <p:sp>
        <p:nvSpPr>
          <p:cNvPr id="3" name="Content Placeholder 2"/>
          <p:cNvSpPr>
            <a:spLocks noGrp="1"/>
          </p:cNvSpPr>
          <p:nvPr>
            <p:ph idx="1"/>
          </p:nvPr>
        </p:nvSpPr>
        <p:spPr>
          <a:xfrm>
            <a:off x="457200" y="1083677"/>
            <a:ext cx="8229600" cy="3240312"/>
          </a:xfrm>
        </p:spPr>
        <p:txBody>
          <a:bodyPr>
            <a:normAutofit/>
          </a:bodyPr>
          <a:lstStyle/>
          <a:p>
            <a:pPr>
              <a:buClr>
                <a:schemeClr val="tx1"/>
              </a:buClr>
              <a:buFont typeface="Wingdings" panose="05000000000000000000" pitchFamily="2" charset="2"/>
              <a:buChar char="q"/>
            </a:pPr>
            <a:r>
              <a:rPr lang="en-SG" sz="1800" dirty="0">
                <a:solidFill>
                  <a:srgbClr val="2F0EF8"/>
                </a:solidFill>
              </a:rPr>
              <a:t>Goal</a:t>
            </a:r>
            <a:r>
              <a:rPr lang="en-SG" sz="1800" dirty="0"/>
              <a:t>: be in Bucharest</a:t>
            </a:r>
          </a:p>
          <a:p>
            <a:pPr>
              <a:buClr>
                <a:schemeClr val="tx1"/>
              </a:buClr>
              <a:buFont typeface="Wingdings" panose="05000000000000000000" pitchFamily="2" charset="2"/>
              <a:buChar char="q"/>
            </a:pPr>
            <a:r>
              <a:rPr lang="en-SG" sz="1800" dirty="0"/>
              <a:t>Problem:</a:t>
            </a:r>
          </a:p>
          <a:p>
            <a:pPr marL="1028700" lvl="1">
              <a:buClr>
                <a:schemeClr val="tx1"/>
              </a:buClr>
            </a:pPr>
            <a:r>
              <a:rPr lang="en-SG" sz="1400" dirty="0">
                <a:solidFill>
                  <a:srgbClr val="2F0EF8"/>
                </a:solidFill>
              </a:rPr>
              <a:t>states</a:t>
            </a:r>
            <a:r>
              <a:rPr lang="en-SG" sz="1400" dirty="0"/>
              <a:t>: various cities</a:t>
            </a:r>
          </a:p>
          <a:p>
            <a:pPr marL="1028700" lvl="1">
              <a:buClr>
                <a:schemeClr val="tx1"/>
              </a:buClr>
            </a:pPr>
            <a:r>
              <a:rPr lang="en-SG" sz="1400" dirty="0">
                <a:solidFill>
                  <a:srgbClr val="2F0EF8"/>
                </a:solidFill>
              </a:rPr>
              <a:t>actions</a:t>
            </a:r>
            <a:r>
              <a:rPr lang="en-SG" sz="1400" dirty="0"/>
              <a:t>: drive between cities</a:t>
            </a:r>
          </a:p>
          <a:p>
            <a:pPr marL="1028700" lvl="1">
              <a:buClr>
                <a:schemeClr val="tx1"/>
              </a:buClr>
            </a:pPr>
            <a:r>
              <a:rPr lang="en-SG" sz="1400" dirty="0">
                <a:solidFill>
                  <a:srgbClr val="2F0EF8"/>
                </a:solidFill>
              </a:rPr>
              <a:t>goal test</a:t>
            </a:r>
            <a:r>
              <a:rPr lang="en-SG" sz="1400" dirty="0"/>
              <a:t>: city == Bucharest?</a:t>
            </a:r>
          </a:p>
          <a:p>
            <a:pPr>
              <a:buClr>
                <a:schemeClr val="tx1"/>
              </a:buClr>
              <a:buFont typeface="Wingdings" panose="05000000000000000000" pitchFamily="2" charset="2"/>
              <a:buChar char="q"/>
            </a:pPr>
            <a:r>
              <a:rPr lang="en-SG" sz="1800" dirty="0"/>
              <a:t>Solution:</a:t>
            </a:r>
          </a:p>
          <a:p>
            <a:pPr marL="942975" lvl="1" indent="-257175">
              <a:buClr>
                <a:schemeClr val="tx1"/>
              </a:buClr>
            </a:pPr>
            <a:r>
              <a:rPr lang="en-SG" sz="1500" dirty="0"/>
              <a:t> </a:t>
            </a:r>
            <a:r>
              <a:rPr lang="en-SG" sz="1400" dirty="0"/>
              <a:t>sequence of cities, e.g., Arad, Sibiu, </a:t>
            </a:r>
            <a:r>
              <a:rPr lang="en-SG" sz="1400" dirty="0" err="1"/>
              <a:t>Fagaras</a:t>
            </a:r>
            <a:r>
              <a:rPr lang="en-SG" sz="1400" dirty="0"/>
              <a:t>, Bucharest</a:t>
            </a:r>
          </a:p>
        </p:txBody>
      </p:sp>
      <p:grpSp>
        <p:nvGrpSpPr>
          <p:cNvPr id="133" name="Group 132"/>
          <p:cNvGrpSpPr/>
          <p:nvPr/>
        </p:nvGrpSpPr>
        <p:grpSpPr>
          <a:xfrm>
            <a:off x="1588168" y="3071673"/>
            <a:ext cx="5240737" cy="1811288"/>
            <a:chOff x="914400" y="1989059"/>
            <a:chExt cx="6334125" cy="3288692"/>
          </a:xfrm>
        </p:grpSpPr>
        <p:sp>
          <p:nvSpPr>
            <p:cNvPr id="134" name="Rectangle 133"/>
            <p:cNvSpPr/>
            <p:nvPr/>
          </p:nvSpPr>
          <p:spPr>
            <a:xfrm>
              <a:off x="1838325" y="206383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35" name="Rectangle 134"/>
            <p:cNvSpPr/>
            <p:nvPr/>
          </p:nvSpPr>
          <p:spPr>
            <a:xfrm>
              <a:off x="1541145" y="2421970"/>
              <a:ext cx="99060" cy="8382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36" name="Rectangle 135"/>
            <p:cNvSpPr/>
            <p:nvPr/>
          </p:nvSpPr>
          <p:spPr>
            <a:xfrm>
              <a:off x="1381125" y="2772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37" name="Rectangle 136"/>
            <p:cNvSpPr/>
            <p:nvPr/>
          </p:nvSpPr>
          <p:spPr>
            <a:xfrm>
              <a:off x="139636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38" name="Rectangle 137"/>
            <p:cNvSpPr/>
            <p:nvPr/>
          </p:nvSpPr>
          <p:spPr>
            <a:xfrm>
              <a:off x="2066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39" name="Rectangle 138"/>
            <p:cNvSpPr/>
            <p:nvPr/>
          </p:nvSpPr>
          <p:spPr>
            <a:xfrm>
              <a:off x="2105025" y="44107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0" name="Rectangle 139"/>
            <p:cNvSpPr/>
            <p:nvPr/>
          </p:nvSpPr>
          <p:spPr>
            <a:xfrm>
              <a:off x="2105025" y="48298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1" name="Rectangle 140"/>
            <p:cNvSpPr/>
            <p:nvPr/>
          </p:nvSpPr>
          <p:spPr>
            <a:xfrm>
              <a:off x="2676525" y="30391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2" name="Rectangle 141"/>
            <p:cNvSpPr/>
            <p:nvPr/>
          </p:nvSpPr>
          <p:spPr>
            <a:xfrm>
              <a:off x="3489418"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3" name="Rectangle 142"/>
            <p:cNvSpPr/>
            <p:nvPr/>
          </p:nvSpPr>
          <p:spPr>
            <a:xfrm>
              <a:off x="282892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4" name="Rectangle 143"/>
            <p:cNvSpPr/>
            <p:nvPr/>
          </p:nvSpPr>
          <p:spPr>
            <a:xfrm>
              <a:off x="3588478"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5" name="Rectangle 144"/>
            <p:cNvSpPr/>
            <p:nvPr/>
          </p:nvSpPr>
          <p:spPr>
            <a:xfrm>
              <a:off x="3057525" y="49060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6" name="Rectangle 145"/>
            <p:cNvSpPr/>
            <p:nvPr/>
          </p:nvSpPr>
          <p:spPr>
            <a:xfrm>
              <a:off x="4429125" y="42583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7" name="Rectangle 146"/>
            <p:cNvSpPr/>
            <p:nvPr/>
          </p:nvSpPr>
          <p:spPr>
            <a:xfrm>
              <a:off x="4124325" y="50127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8" name="Rectangle 147"/>
            <p:cNvSpPr/>
            <p:nvPr/>
          </p:nvSpPr>
          <p:spPr>
            <a:xfrm>
              <a:off x="5114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9" name="Rectangle 148"/>
            <p:cNvSpPr/>
            <p:nvPr/>
          </p:nvSpPr>
          <p:spPr>
            <a:xfrm>
              <a:off x="60293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50" name="Rectangle 149"/>
            <p:cNvSpPr/>
            <p:nvPr/>
          </p:nvSpPr>
          <p:spPr>
            <a:xfrm>
              <a:off x="6334125" y="44869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51" name="Rectangle 150"/>
            <p:cNvSpPr/>
            <p:nvPr/>
          </p:nvSpPr>
          <p:spPr>
            <a:xfrm>
              <a:off x="5800725"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52" name="Rectangle 151"/>
            <p:cNvSpPr/>
            <p:nvPr/>
          </p:nvSpPr>
          <p:spPr>
            <a:xfrm>
              <a:off x="5419725" y="26962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53" name="Rectangle 152"/>
            <p:cNvSpPr/>
            <p:nvPr/>
          </p:nvSpPr>
          <p:spPr>
            <a:xfrm>
              <a:off x="4581525" y="231910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154" name="Straight Connector 153"/>
            <p:cNvCxnSpPr>
              <a:cxnSpLocks/>
              <a:endCxn id="135" idx="0"/>
            </p:cNvCxnSpPr>
            <p:nvPr/>
          </p:nvCxnSpPr>
          <p:spPr>
            <a:xfrm flipH="1">
              <a:off x="1590675" y="2140030"/>
              <a:ext cx="262890" cy="281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a:stCxn id="135" idx="2"/>
              <a:endCxn id="136" idx="0"/>
            </p:cNvCxnSpPr>
            <p:nvPr/>
          </p:nvCxnSpPr>
          <p:spPr>
            <a:xfrm flipH="1">
              <a:off x="1419225" y="2505790"/>
              <a:ext cx="17145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a:stCxn id="136" idx="2"/>
              <a:endCxn id="137" idx="0"/>
            </p:cNvCxnSpPr>
            <p:nvPr/>
          </p:nvCxnSpPr>
          <p:spPr>
            <a:xfrm>
              <a:off x="1419225" y="2848690"/>
              <a:ext cx="15240" cy="754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a:stCxn id="137" idx="2"/>
              <a:endCxn id="138" idx="0"/>
            </p:cNvCxnSpPr>
            <p:nvPr/>
          </p:nvCxnSpPr>
          <p:spPr>
            <a:xfrm>
              <a:off x="1434465" y="3679270"/>
              <a:ext cx="67056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cxnSpLocks/>
              <a:stCxn id="138" idx="2"/>
              <a:endCxn id="139" idx="0"/>
            </p:cNvCxnSpPr>
            <p:nvPr/>
          </p:nvCxnSpPr>
          <p:spPr>
            <a:xfrm>
              <a:off x="2105025" y="4029790"/>
              <a:ext cx="381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cxnSpLocks/>
              <a:stCxn id="139" idx="2"/>
              <a:endCxn id="140" idx="0"/>
            </p:cNvCxnSpPr>
            <p:nvPr/>
          </p:nvCxnSpPr>
          <p:spPr>
            <a:xfrm>
              <a:off x="2143125" y="4486990"/>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cxnSpLocks/>
              <a:stCxn id="136" idx="2"/>
              <a:endCxn id="141" idx="2"/>
            </p:cNvCxnSpPr>
            <p:nvPr/>
          </p:nvCxnSpPr>
          <p:spPr>
            <a:xfrm>
              <a:off x="1419225" y="2848690"/>
              <a:ext cx="129540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cxnSpLocks/>
              <a:stCxn id="134" idx="2"/>
              <a:endCxn id="141" idx="0"/>
            </p:cNvCxnSpPr>
            <p:nvPr/>
          </p:nvCxnSpPr>
          <p:spPr>
            <a:xfrm>
              <a:off x="1876425" y="2140030"/>
              <a:ext cx="838200" cy="899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cxnSpLocks/>
              <a:stCxn id="140" idx="2"/>
              <a:endCxn id="145" idx="1"/>
            </p:cNvCxnSpPr>
            <p:nvPr/>
          </p:nvCxnSpPr>
          <p:spPr>
            <a:xfrm>
              <a:off x="2143125" y="4906090"/>
              <a:ext cx="9144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cxnSpLocks/>
              <a:stCxn id="141" idx="3"/>
              <a:endCxn id="143" idx="0"/>
            </p:cNvCxnSpPr>
            <p:nvPr/>
          </p:nvCxnSpPr>
          <p:spPr>
            <a:xfrm>
              <a:off x="2752725" y="3077290"/>
              <a:ext cx="114300" cy="525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cxnSpLocks/>
              <a:endCxn id="145" idx="0"/>
            </p:cNvCxnSpPr>
            <p:nvPr/>
          </p:nvCxnSpPr>
          <p:spPr>
            <a:xfrm>
              <a:off x="2905125" y="3679270"/>
              <a:ext cx="190500" cy="1226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cxnSpLocks/>
              <a:stCxn id="141" idx="3"/>
              <a:endCxn id="142" idx="1"/>
            </p:cNvCxnSpPr>
            <p:nvPr/>
          </p:nvCxnSpPr>
          <p:spPr>
            <a:xfrm>
              <a:off x="2752725" y="3077290"/>
              <a:ext cx="736693"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2897505" y="3610690"/>
              <a:ext cx="698593" cy="350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a:stCxn id="144" idx="2"/>
              <a:endCxn id="145" idx="0"/>
            </p:cNvCxnSpPr>
            <p:nvPr/>
          </p:nvCxnSpPr>
          <p:spPr>
            <a:xfrm flipH="1">
              <a:off x="3095625" y="4029790"/>
              <a:ext cx="530953" cy="876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cxnSpLocks/>
              <a:stCxn id="144" idx="3"/>
            </p:cNvCxnSpPr>
            <p:nvPr/>
          </p:nvCxnSpPr>
          <p:spPr>
            <a:xfrm>
              <a:off x="3664678" y="3991690"/>
              <a:ext cx="764447" cy="30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cxnSpLocks/>
              <a:stCxn id="142" idx="3"/>
              <a:endCxn id="146" idx="0"/>
            </p:cNvCxnSpPr>
            <p:nvPr/>
          </p:nvCxnSpPr>
          <p:spPr>
            <a:xfrm>
              <a:off x="3565618" y="3191590"/>
              <a:ext cx="901607"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cxnSpLocks/>
              <a:stCxn id="146" idx="2"/>
              <a:endCxn id="147" idx="0"/>
            </p:cNvCxnSpPr>
            <p:nvPr/>
          </p:nvCxnSpPr>
          <p:spPr>
            <a:xfrm flipH="1">
              <a:off x="4162425" y="4334590"/>
              <a:ext cx="304800" cy="678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cxnSpLocks/>
              <a:stCxn id="146" idx="0"/>
              <a:endCxn id="148" idx="2"/>
            </p:cNvCxnSpPr>
            <p:nvPr/>
          </p:nvCxnSpPr>
          <p:spPr>
            <a:xfrm flipV="1">
              <a:off x="4467225" y="4029790"/>
              <a:ext cx="6858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cxnSpLocks/>
              <a:stCxn id="148" idx="2"/>
              <a:endCxn id="149" idx="1"/>
            </p:cNvCxnSpPr>
            <p:nvPr/>
          </p:nvCxnSpPr>
          <p:spPr>
            <a:xfrm flipV="1">
              <a:off x="5153025" y="3991690"/>
              <a:ext cx="8763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cxnSpLocks/>
              <a:stCxn id="149" idx="3"/>
              <a:endCxn id="150" idx="0"/>
            </p:cNvCxnSpPr>
            <p:nvPr/>
          </p:nvCxnSpPr>
          <p:spPr>
            <a:xfrm>
              <a:off x="6105525" y="3991690"/>
              <a:ext cx="2667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cxnSpLocks/>
              <a:stCxn id="151" idx="1"/>
              <a:endCxn id="148" idx="3"/>
            </p:cNvCxnSpPr>
            <p:nvPr/>
          </p:nvCxnSpPr>
          <p:spPr>
            <a:xfrm flipH="1">
              <a:off x="5191125" y="3191590"/>
              <a:ext cx="609600" cy="800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cxnSpLocks/>
              <a:stCxn id="153" idx="3"/>
              <a:endCxn id="152" idx="1"/>
            </p:cNvCxnSpPr>
            <p:nvPr/>
          </p:nvCxnSpPr>
          <p:spPr>
            <a:xfrm>
              <a:off x="4657725" y="2357200"/>
              <a:ext cx="762000"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1933575" y="1989059"/>
              <a:ext cx="609600" cy="329693"/>
            </a:xfrm>
            <a:prstGeom prst="rect">
              <a:avLst/>
            </a:prstGeom>
            <a:noFill/>
          </p:spPr>
          <p:txBody>
            <a:bodyPr wrap="square" rtlCol="0">
              <a:spAutoFit/>
            </a:bodyPr>
            <a:lstStyle/>
            <a:p>
              <a:r>
                <a:rPr lang="en-US" sz="700" dirty="0"/>
                <a:t>Oradea</a:t>
              </a:r>
            </a:p>
          </p:txBody>
        </p:sp>
        <p:sp>
          <p:nvSpPr>
            <p:cNvPr id="177" name="TextBox 176"/>
            <p:cNvSpPr txBox="1"/>
            <p:nvPr/>
          </p:nvSpPr>
          <p:spPr>
            <a:xfrm>
              <a:off x="1632584" y="2391491"/>
              <a:ext cx="525779" cy="329693"/>
            </a:xfrm>
            <a:prstGeom prst="rect">
              <a:avLst/>
            </a:prstGeom>
            <a:noFill/>
          </p:spPr>
          <p:txBody>
            <a:bodyPr wrap="square" rtlCol="0">
              <a:spAutoFit/>
            </a:bodyPr>
            <a:lstStyle/>
            <a:p>
              <a:r>
                <a:rPr lang="en-US" sz="700" dirty="0"/>
                <a:t>Zerind</a:t>
              </a:r>
            </a:p>
          </p:txBody>
        </p:sp>
        <p:sp>
          <p:nvSpPr>
            <p:cNvPr id="178" name="TextBox 177"/>
            <p:cNvSpPr txBox="1"/>
            <p:nvPr/>
          </p:nvSpPr>
          <p:spPr>
            <a:xfrm>
              <a:off x="914400" y="2687479"/>
              <a:ext cx="457200" cy="329693"/>
            </a:xfrm>
            <a:prstGeom prst="rect">
              <a:avLst/>
            </a:prstGeom>
            <a:noFill/>
          </p:spPr>
          <p:txBody>
            <a:bodyPr wrap="square" rtlCol="0">
              <a:spAutoFit/>
            </a:bodyPr>
            <a:lstStyle/>
            <a:p>
              <a:r>
                <a:rPr lang="en-US" sz="700" dirty="0"/>
                <a:t>Arad</a:t>
              </a:r>
            </a:p>
          </p:txBody>
        </p:sp>
        <p:sp>
          <p:nvSpPr>
            <p:cNvPr id="179" name="TextBox 178"/>
            <p:cNvSpPr txBox="1"/>
            <p:nvPr/>
          </p:nvSpPr>
          <p:spPr>
            <a:xfrm>
              <a:off x="1490252" y="3473769"/>
              <a:ext cx="783497" cy="342373"/>
            </a:xfrm>
            <a:prstGeom prst="rect">
              <a:avLst/>
            </a:prstGeom>
            <a:noFill/>
          </p:spPr>
          <p:txBody>
            <a:bodyPr wrap="square" rtlCol="0">
              <a:spAutoFit/>
            </a:bodyPr>
            <a:lstStyle/>
            <a:p>
              <a:r>
                <a:rPr lang="en-US" sz="700" dirty="0"/>
                <a:t>Timisoara</a:t>
              </a:r>
            </a:p>
          </p:txBody>
        </p:sp>
        <p:sp>
          <p:nvSpPr>
            <p:cNvPr id="180" name="TextBox 179"/>
            <p:cNvSpPr txBox="1"/>
            <p:nvPr/>
          </p:nvSpPr>
          <p:spPr>
            <a:xfrm>
              <a:off x="2173605" y="3838100"/>
              <a:ext cx="514351" cy="329693"/>
            </a:xfrm>
            <a:prstGeom prst="rect">
              <a:avLst/>
            </a:prstGeom>
            <a:noFill/>
          </p:spPr>
          <p:txBody>
            <a:bodyPr wrap="square" rtlCol="0">
              <a:spAutoFit/>
            </a:bodyPr>
            <a:lstStyle/>
            <a:p>
              <a:r>
                <a:rPr lang="en-US" sz="700" dirty="0"/>
                <a:t>Lugoj</a:t>
              </a:r>
            </a:p>
          </p:txBody>
        </p:sp>
        <p:sp>
          <p:nvSpPr>
            <p:cNvPr id="181" name="TextBox 180"/>
            <p:cNvSpPr txBox="1"/>
            <p:nvPr/>
          </p:nvSpPr>
          <p:spPr>
            <a:xfrm>
              <a:off x="2197552" y="4342209"/>
              <a:ext cx="669475" cy="329693"/>
            </a:xfrm>
            <a:prstGeom prst="rect">
              <a:avLst/>
            </a:prstGeom>
            <a:noFill/>
          </p:spPr>
          <p:txBody>
            <a:bodyPr wrap="square" rtlCol="0">
              <a:spAutoFit/>
            </a:bodyPr>
            <a:lstStyle/>
            <a:p>
              <a:r>
                <a:rPr lang="en-US" sz="700" dirty="0"/>
                <a:t>Mehadia</a:t>
              </a:r>
            </a:p>
          </p:txBody>
        </p:sp>
        <p:sp>
          <p:nvSpPr>
            <p:cNvPr id="182" name="TextBox 181"/>
            <p:cNvSpPr txBox="1"/>
            <p:nvPr/>
          </p:nvSpPr>
          <p:spPr>
            <a:xfrm>
              <a:off x="1489711" y="4744878"/>
              <a:ext cx="624840" cy="329693"/>
            </a:xfrm>
            <a:prstGeom prst="rect">
              <a:avLst/>
            </a:prstGeom>
            <a:noFill/>
          </p:spPr>
          <p:txBody>
            <a:bodyPr wrap="square" rtlCol="0">
              <a:spAutoFit/>
            </a:bodyPr>
            <a:lstStyle/>
            <a:p>
              <a:r>
                <a:rPr lang="en-US" sz="700" dirty="0"/>
                <a:t>Dobreta</a:t>
              </a:r>
            </a:p>
          </p:txBody>
        </p:sp>
        <p:sp>
          <p:nvSpPr>
            <p:cNvPr id="183" name="TextBox 182"/>
            <p:cNvSpPr txBox="1"/>
            <p:nvPr/>
          </p:nvSpPr>
          <p:spPr>
            <a:xfrm>
              <a:off x="2797083" y="2856548"/>
              <a:ext cx="736693" cy="342373"/>
            </a:xfrm>
            <a:prstGeom prst="rect">
              <a:avLst/>
            </a:prstGeom>
            <a:noFill/>
          </p:spPr>
          <p:txBody>
            <a:bodyPr wrap="square" rtlCol="0">
              <a:spAutoFit/>
            </a:bodyPr>
            <a:lstStyle/>
            <a:p>
              <a:r>
                <a:rPr lang="en-US" sz="700" dirty="0"/>
                <a:t>Sibiu</a:t>
              </a:r>
            </a:p>
          </p:txBody>
        </p:sp>
        <p:sp>
          <p:nvSpPr>
            <p:cNvPr id="184" name="TextBox 183"/>
            <p:cNvSpPr txBox="1"/>
            <p:nvPr/>
          </p:nvSpPr>
          <p:spPr>
            <a:xfrm>
              <a:off x="3527519" y="2933698"/>
              <a:ext cx="673007" cy="342373"/>
            </a:xfrm>
            <a:prstGeom prst="rect">
              <a:avLst/>
            </a:prstGeom>
            <a:noFill/>
          </p:spPr>
          <p:txBody>
            <a:bodyPr wrap="square" rtlCol="0">
              <a:spAutoFit/>
            </a:bodyPr>
            <a:lstStyle/>
            <a:p>
              <a:r>
                <a:rPr lang="en-US" sz="700" dirty="0"/>
                <a:t>Fagaras</a:t>
              </a:r>
            </a:p>
          </p:txBody>
        </p:sp>
        <p:sp>
          <p:nvSpPr>
            <p:cNvPr id="185" name="TextBox 184"/>
            <p:cNvSpPr txBox="1"/>
            <p:nvPr/>
          </p:nvSpPr>
          <p:spPr>
            <a:xfrm>
              <a:off x="2842260" y="3411380"/>
              <a:ext cx="1065716" cy="342373"/>
            </a:xfrm>
            <a:prstGeom prst="rect">
              <a:avLst/>
            </a:prstGeom>
            <a:noFill/>
          </p:spPr>
          <p:txBody>
            <a:bodyPr wrap="square" rtlCol="0">
              <a:spAutoFit/>
            </a:bodyPr>
            <a:lstStyle/>
            <a:p>
              <a:r>
                <a:rPr lang="en-US" sz="700" dirty="0"/>
                <a:t>Rimnicu Vilcea</a:t>
              </a:r>
            </a:p>
          </p:txBody>
        </p:sp>
        <p:sp>
          <p:nvSpPr>
            <p:cNvPr id="186" name="TextBox 185"/>
            <p:cNvSpPr txBox="1"/>
            <p:nvPr/>
          </p:nvSpPr>
          <p:spPr>
            <a:xfrm>
              <a:off x="3580859" y="3759519"/>
              <a:ext cx="561435" cy="329693"/>
            </a:xfrm>
            <a:prstGeom prst="rect">
              <a:avLst/>
            </a:prstGeom>
            <a:noFill/>
          </p:spPr>
          <p:txBody>
            <a:bodyPr wrap="square" rtlCol="0">
              <a:spAutoFit/>
            </a:bodyPr>
            <a:lstStyle/>
            <a:p>
              <a:r>
                <a:rPr lang="en-US" sz="700" dirty="0"/>
                <a:t>Pitesti</a:t>
              </a:r>
            </a:p>
          </p:txBody>
        </p:sp>
        <p:sp>
          <p:nvSpPr>
            <p:cNvPr id="187" name="TextBox 186"/>
            <p:cNvSpPr txBox="1"/>
            <p:nvPr/>
          </p:nvSpPr>
          <p:spPr>
            <a:xfrm>
              <a:off x="3145907" y="4859179"/>
              <a:ext cx="687024" cy="342373"/>
            </a:xfrm>
            <a:prstGeom prst="rect">
              <a:avLst/>
            </a:prstGeom>
            <a:noFill/>
          </p:spPr>
          <p:txBody>
            <a:bodyPr wrap="square" rtlCol="0">
              <a:spAutoFit/>
            </a:bodyPr>
            <a:lstStyle/>
            <a:p>
              <a:r>
                <a:rPr lang="en-US" sz="700" dirty="0"/>
                <a:t>Craiova</a:t>
              </a:r>
            </a:p>
          </p:txBody>
        </p:sp>
        <p:sp>
          <p:nvSpPr>
            <p:cNvPr id="188" name="TextBox 187"/>
            <p:cNvSpPr txBox="1"/>
            <p:nvPr/>
          </p:nvSpPr>
          <p:spPr>
            <a:xfrm>
              <a:off x="4237401" y="4935378"/>
              <a:ext cx="688247" cy="342373"/>
            </a:xfrm>
            <a:prstGeom prst="rect">
              <a:avLst/>
            </a:prstGeom>
            <a:noFill/>
          </p:spPr>
          <p:txBody>
            <a:bodyPr wrap="square" rtlCol="0">
              <a:spAutoFit/>
            </a:bodyPr>
            <a:lstStyle/>
            <a:p>
              <a:r>
                <a:rPr lang="en-US" sz="700" dirty="0"/>
                <a:t>Giurgiu</a:t>
              </a:r>
            </a:p>
          </p:txBody>
        </p:sp>
        <p:sp>
          <p:nvSpPr>
            <p:cNvPr id="189" name="TextBox 188"/>
            <p:cNvSpPr txBox="1"/>
            <p:nvPr/>
          </p:nvSpPr>
          <p:spPr>
            <a:xfrm>
              <a:off x="4486275" y="4369119"/>
              <a:ext cx="762000" cy="329693"/>
            </a:xfrm>
            <a:prstGeom prst="rect">
              <a:avLst/>
            </a:prstGeom>
            <a:noFill/>
          </p:spPr>
          <p:txBody>
            <a:bodyPr wrap="square" rtlCol="0">
              <a:spAutoFit/>
            </a:bodyPr>
            <a:lstStyle/>
            <a:p>
              <a:r>
                <a:rPr lang="en-US" sz="700" dirty="0"/>
                <a:t>Bucharest</a:t>
              </a:r>
            </a:p>
          </p:txBody>
        </p:sp>
        <p:sp>
          <p:nvSpPr>
            <p:cNvPr id="190" name="TextBox 189"/>
            <p:cNvSpPr txBox="1"/>
            <p:nvPr/>
          </p:nvSpPr>
          <p:spPr>
            <a:xfrm>
              <a:off x="4396058" y="2051924"/>
              <a:ext cx="642667" cy="342373"/>
            </a:xfrm>
            <a:prstGeom prst="rect">
              <a:avLst/>
            </a:prstGeom>
            <a:noFill/>
          </p:spPr>
          <p:txBody>
            <a:bodyPr wrap="square" rtlCol="0">
              <a:spAutoFit/>
            </a:bodyPr>
            <a:lstStyle/>
            <a:p>
              <a:r>
                <a:rPr lang="en-US" sz="700" dirty="0"/>
                <a:t>Neamt</a:t>
              </a:r>
            </a:p>
          </p:txBody>
        </p:sp>
        <p:sp>
          <p:nvSpPr>
            <p:cNvPr id="191" name="TextBox 190"/>
            <p:cNvSpPr txBox="1"/>
            <p:nvPr/>
          </p:nvSpPr>
          <p:spPr>
            <a:xfrm>
              <a:off x="5591174" y="2589610"/>
              <a:ext cx="514351" cy="342373"/>
            </a:xfrm>
            <a:prstGeom prst="rect">
              <a:avLst/>
            </a:prstGeom>
            <a:noFill/>
          </p:spPr>
          <p:txBody>
            <a:bodyPr wrap="square" rtlCol="0">
              <a:spAutoFit/>
            </a:bodyPr>
            <a:lstStyle/>
            <a:p>
              <a:r>
                <a:rPr lang="en-US" sz="700" dirty="0"/>
                <a:t>lasi</a:t>
              </a:r>
            </a:p>
          </p:txBody>
        </p:sp>
        <p:sp>
          <p:nvSpPr>
            <p:cNvPr id="192" name="TextBox 191"/>
            <p:cNvSpPr txBox="1"/>
            <p:nvPr/>
          </p:nvSpPr>
          <p:spPr>
            <a:xfrm>
              <a:off x="5953124" y="3102770"/>
              <a:ext cx="533399" cy="329693"/>
            </a:xfrm>
            <a:prstGeom prst="rect">
              <a:avLst/>
            </a:prstGeom>
            <a:noFill/>
          </p:spPr>
          <p:txBody>
            <a:bodyPr wrap="square" rtlCol="0">
              <a:spAutoFit/>
            </a:bodyPr>
            <a:lstStyle/>
            <a:p>
              <a:r>
                <a:rPr lang="en-US" sz="700" dirty="0"/>
                <a:t>Vasliu</a:t>
              </a:r>
            </a:p>
          </p:txBody>
        </p:sp>
        <p:sp>
          <p:nvSpPr>
            <p:cNvPr id="193" name="TextBox 192"/>
            <p:cNvSpPr txBox="1"/>
            <p:nvPr/>
          </p:nvSpPr>
          <p:spPr>
            <a:xfrm>
              <a:off x="5038725" y="4145757"/>
              <a:ext cx="924467" cy="342373"/>
            </a:xfrm>
            <a:prstGeom prst="rect">
              <a:avLst/>
            </a:prstGeom>
            <a:noFill/>
          </p:spPr>
          <p:txBody>
            <a:bodyPr wrap="square" rtlCol="0">
              <a:spAutoFit/>
            </a:bodyPr>
            <a:lstStyle/>
            <a:p>
              <a:r>
                <a:rPr lang="en-US" sz="700" dirty="0"/>
                <a:t>Urziceni</a:t>
              </a:r>
            </a:p>
          </p:txBody>
        </p:sp>
        <p:sp>
          <p:nvSpPr>
            <p:cNvPr id="194" name="TextBox 193"/>
            <p:cNvSpPr txBox="1"/>
            <p:nvPr/>
          </p:nvSpPr>
          <p:spPr>
            <a:xfrm>
              <a:off x="6186898" y="3768329"/>
              <a:ext cx="762000" cy="342373"/>
            </a:xfrm>
            <a:prstGeom prst="rect">
              <a:avLst/>
            </a:prstGeom>
            <a:noFill/>
          </p:spPr>
          <p:txBody>
            <a:bodyPr wrap="square" rtlCol="0">
              <a:spAutoFit/>
            </a:bodyPr>
            <a:lstStyle/>
            <a:p>
              <a:r>
                <a:rPr lang="en-US" sz="700" dirty="0"/>
                <a:t>Hirsova</a:t>
              </a:r>
            </a:p>
          </p:txBody>
        </p:sp>
        <p:sp>
          <p:nvSpPr>
            <p:cNvPr id="195" name="TextBox 194"/>
            <p:cNvSpPr txBox="1"/>
            <p:nvPr/>
          </p:nvSpPr>
          <p:spPr>
            <a:xfrm>
              <a:off x="6105525" y="4615339"/>
              <a:ext cx="1143000" cy="342373"/>
            </a:xfrm>
            <a:prstGeom prst="rect">
              <a:avLst/>
            </a:prstGeom>
            <a:noFill/>
          </p:spPr>
          <p:txBody>
            <a:bodyPr wrap="square" rtlCol="0">
              <a:spAutoFit/>
            </a:bodyPr>
            <a:lstStyle/>
            <a:p>
              <a:r>
                <a:rPr lang="en-US" sz="700" dirty="0"/>
                <a:t>Eforie</a:t>
              </a:r>
            </a:p>
          </p:txBody>
        </p:sp>
        <p:cxnSp>
          <p:nvCxnSpPr>
            <p:cNvPr id="196" name="Straight Connector 195"/>
            <p:cNvCxnSpPr>
              <a:cxnSpLocks/>
              <a:stCxn id="152" idx="3"/>
              <a:endCxn id="151" idx="0"/>
            </p:cNvCxnSpPr>
            <p:nvPr/>
          </p:nvCxnSpPr>
          <p:spPr>
            <a:xfrm>
              <a:off x="5495925" y="2734390"/>
              <a:ext cx="34290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120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2724"/>
            <a:ext cx="8229600" cy="857250"/>
          </a:xfrm>
        </p:spPr>
        <p:txBody>
          <a:bodyPr vert="horz" lIns="91440" tIns="45720" rIns="91440" bIns="45720" rtlCol="0" anchor="ctr">
            <a:normAutofit/>
          </a:bodyPr>
          <a:lstStyle/>
          <a:p>
            <a:pPr>
              <a:lnSpc>
                <a:spcPct val="90000"/>
              </a:lnSpc>
            </a:pPr>
            <a:r>
              <a:rPr lang="en-US" sz="3700" b="1" kern="1200">
                <a:latin typeface="Arial"/>
                <a:ea typeface="+mj-ea"/>
                <a:cs typeface="+mj-cs"/>
              </a:rPr>
              <a:t>Example: Vacuum Cleaner Agent</a:t>
            </a:r>
          </a:p>
        </p:txBody>
      </p:sp>
      <p:sp>
        <p:nvSpPr>
          <p:cNvPr id="4" name="TextBox 3"/>
          <p:cNvSpPr txBox="1"/>
          <p:nvPr/>
        </p:nvSpPr>
        <p:spPr>
          <a:xfrm>
            <a:off x="457200" y="1200151"/>
            <a:ext cx="4038600" cy="3394472"/>
          </a:xfrm>
          <a:prstGeom prst="rect">
            <a:avLst/>
          </a:prstGeom>
        </p:spPr>
        <p:txBody>
          <a:bodyPr vert="horz" lIns="91440" tIns="45720" rIns="91440" bIns="45720" rtlCol="0">
            <a:normAutofit/>
          </a:bodyPr>
          <a:lstStyle/>
          <a:p>
            <a:pPr marL="342900" indent="-342900">
              <a:lnSpc>
                <a:spcPct val="90000"/>
              </a:lnSpc>
              <a:spcBef>
                <a:spcPct val="20000"/>
              </a:spcBef>
              <a:buClr>
                <a:schemeClr val="tx1"/>
              </a:buClr>
              <a:buSzPct val="50000"/>
              <a:buFont typeface="Courier New" panose="02070309020205020404" pitchFamily="49" charset="0"/>
              <a:buChar char="o"/>
            </a:pPr>
            <a:r>
              <a:rPr lang="en-US" sz="2400" dirty="0">
                <a:latin typeface="Arial"/>
              </a:rPr>
              <a:t>Robotic vacuum cleaners move autonomously</a:t>
            </a:r>
          </a:p>
          <a:p>
            <a:pPr marL="342900" indent="-342900">
              <a:lnSpc>
                <a:spcPct val="90000"/>
              </a:lnSpc>
              <a:spcBef>
                <a:spcPct val="20000"/>
              </a:spcBef>
              <a:buClr>
                <a:schemeClr val="tx1"/>
              </a:buClr>
              <a:buSzPct val="50000"/>
              <a:buFont typeface="Courier New" panose="02070309020205020404" pitchFamily="49" charset="0"/>
              <a:buChar char="o"/>
            </a:pPr>
            <a:r>
              <a:rPr lang="en-US" sz="2400" dirty="0">
                <a:latin typeface="Arial"/>
              </a:rPr>
              <a:t>Some can come back to a docking station to charge their batteries</a:t>
            </a:r>
          </a:p>
          <a:p>
            <a:pPr marL="342900" indent="-342900">
              <a:lnSpc>
                <a:spcPct val="90000"/>
              </a:lnSpc>
              <a:spcBef>
                <a:spcPct val="20000"/>
              </a:spcBef>
              <a:buClr>
                <a:schemeClr val="tx1"/>
              </a:buClr>
              <a:buSzPct val="50000"/>
              <a:buFont typeface="Courier New" panose="02070309020205020404" pitchFamily="49" charset="0"/>
              <a:buChar char="o"/>
            </a:pPr>
            <a:r>
              <a:rPr lang="en-US" sz="2400" dirty="0">
                <a:latin typeface="Arial"/>
              </a:rPr>
              <a:t>A few are able to empty their dust containers into the dock as well</a:t>
            </a:r>
          </a:p>
        </p:txBody>
      </p:sp>
      <p:pic>
        <p:nvPicPr>
          <p:cNvPr id="1026" name="Picture 2" descr="Roborock S6 review: Robot vacuum delivers class performance">
            <a:extLst>
              <a:ext uri="{FF2B5EF4-FFF2-40B4-BE49-F238E27FC236}">
                <a16:creationId xmlns:a16="http://schemas.microsoft.com/office/drawing/2014/main" id="{7035A39D-D7F1-2D47-BBEC-98A73F46D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54" r="9627" b="-3"/>
          <a:stretch/>
        </p:blipFill>
        <p:spPr bwMode="auto">
          <a:xfrm>
            <a:off x="4648200" y="1200151"/>
            <a:ext cx="4038600" cy="3394472"/>
          </a:xfrm>
          <a:prstGeom prst="rect">
            <a:avLst/>
          </a:prstGeom>
          <a:solidFill>
            <a:srgbClr val="FFFFFF"/>
          </a:solidFill>
        </p:spPr>
      </p:pic>
    </p:spTree>
    <p:extLst>
      <p:ext uri="{BB962C8B-B14F-4D97-AF65-F5344CB8AC3E}">
        <p14:creationId xmlns:p14="http://schemas.microsoft.com/office/powerpoint/2010/main" val="789617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A Simple Vacuum World</a:t>
            </a:r>
          </a:p>
        </p:txBody>
      </p:sp>
      <p:sp>
        <p:nvSpPr>
          <p:cNvPr id="3" name="Content Placeholder 2"/>
          <p:cNvSpPr>
            <a:spLocks noGrp="1"/>
          </p:cNvSpPr>
          <p:nvPr>
            <p:ph idx="1"/>
          </p:nvPr>
        </p:nvSpPr>
        <p:spPr>
          <a:xfrm>
            <a:off x="457200" y="1175657"/>
            <a:ext cx="8229600" cy="3148331"/>
          </a:xfrm>
        </p:spPr>
        <p:txBody>
          <a:bodyPr>
            <a:normAutofit/>
          </a:bodyPr>
          <a:lstStyle/>
          <a:p>
            <a:pPr marL="257175" indent="-257175">
              <a:buClr>
                <a:schemeClr val="tx1"/>
              </a:buClr>
              <a:buFont typeface="Wingdings" panose="05000000000000000000" pitchFamily="2" charset="2"/>
              <a:buChar char="q"/>
            </a:pPr>
            <a:r>
              <a:rPr lang="en-SG" sz="1800" dirty="0"/>
              <a:t>Two locations, each location may or may not contain dirt, and the agent may be in one location or the other</a:t>
            </a:r>
          </a:p>
          <a:p>
            <a:endParaRPr lang="en-US" sz="1800" dirty="0"/>
          </a:p>
          <a:p>
            <a:endParaRPr lang="en-US" sz="1800" i="1" dirty="0"/>
          </a:p>
          <a:p>
            <a:endParaRPr lang="en-US" sz="1800" dirty="0"/>
          </a:p>
          <a:p>
            <a:endParaRPr lang="en-US" sz="1800" dirty="0"/>
          </a:p>
          <a:p>
            <a:endParaRPr lang="en-US" sz="1800" dirty="0"/>
          </a:p>
          <a:p>
            <a:pPr marL="257175" indent="-257175">
              <a:buFont typeface="Wingdings" panose="05000000000000000000" pitchFamily="2" charset="2"/>
              <a:buChar char="q"/>
            </a:pPr>
            <a:endParaRPr lang="en-US" sz="1800" dirty="0"/>
          </a:p>
          <a:p>
            <a:endParaRPr lang="en-US" sz="1800" dirty="0"/>
          </a:p>
          <a:p>
            <a:endParaRPr lang="en-US" sz="1800" dirty="0"/>
          </a:p>
          <a:p>
            <a:pPr marL="257175" indent="-257175">
              <a:buFont typeface="Wingdings" panose="05000000000000000000" pitchFamily="2" charset="2"/>
              <a:buChar char="q"/>
            </a:pPr>
            <a:endParaRPr lang="en-SG" sz="1800" dirty="0"/>
          </a:p>
        </p:txBody>
      </p:sp>
      <p:sp>
        <p:nvSpPr>
          <p:cNvPr id="4" name="TextBox 3"/>
          <p:cNvSpPr txBox="1"/>
          <p:nvPr/>
        </p:nvSpPr>
        <p:spPr>
          <a:xfrm>
            <a:off x="1488385" y="3590263"/>
            <a:ext cx="5829300" cy="923330"/>
          </a:xfrm>
          <a:prstGeom prst="rect">
            <a:avLst/>
          </a:prstGeom>
          <a:noFill/>
        </p:spPr>
        <p:txBody>
          <a:bodyPr wrap="square" rtlCol="0">
            <a:spAutoFit/>
          </a:bodyPr>
          <a:lstStyle/>
          <a:p>
            <a:pPr marL="214313" indent="-214313">
              <a:buClr>
                <a:schemeClr val="tx1"/>
              </a:buClr>
              <a:buSzPct val="50000"/>
              <a:buFont typeface="Wingdings" panose="05000000000000000000" pitchFamily="2" charset="2"/>
              <a:buChar char="q"/>
            </a:pPr>
            <a:r>
              <a:rPr lang="en-SG" dirty="0"/>
              <a:t>States: 8 possible world states</a:t>
            </a:r>
          </a:p>
          <a:p>
            <a:pPr marL="214313" indent="-214313">
              <a:buClr>
                <a:schemeClr val="tx1"/>
              </a:buClr>
              <a:buSzPct val="50000"/>
              <a:buFont typeface="Wingdings" panose="05000000000000000000" pitchFamily="2" charset="2"/>
              <a:buChar char="q"/>
            </a:pPr>
            <a:r>
              <a:rPr lang="en-SG" dirty="0"/>
              <a:t>Actions: </a:t>
            </a:r>
            <a:r>
              <a:rPr lang="en-SG" dirty="0">
                <a:solidFill>
                  <a:srgbClr val="2F0EF8"/>
                </a:solidFill>
              </a:rPr>
              <a:t>left</a:t>
            </a:r>
            <a:r>
              <a:rPr lang="en-SG" dirty="0"/>
              <a:t>, </a:t>
            </a:r>
            <a:r>
              <a:rPr lang="en-SG" dirty="0">
                <a:solidFill>
                  <a:srgbClr val="2F0EF8"/>
                </a:solidFill>
              </a:rPr>
              <a:t>right</a:t>
            </a:r>
            <a:r>
              <a:rPr lang="en-SG" dirty="0"/>
              <a:t>, and </a:t>
            </a:r>
            <a:r>
              <a:rPr lang="en-SG" dirty="0">
                <a:solidFill>
                  <a:srgbClr val="2F0EF8"/>
                </a:solidFill>
              </a:rPr>
              <a:t>suck</a:t>
            </a:r>
          </a:p>
          <a:p>
            <a:pPr marL="214313" indent="-214313">
              <a:buClr>
                <a:schemeClr val="tx1"/>
              </a:buClr>
              <a:buSzPct val="50000"/>
              <a:buFont typeface="Wingdings" panose="05000000000000000000" pitchFamily="2" charset="2"/>
              <a:buChar char="q"/>
            </a:pPr>
            <a:r>
              <a:rPr lang="en-SG" dirty="0"/>
              <a:t>Goal: clean up all dirt               Two goal states, i.e. {7, 8}</a:t>
            </a:r>
            <a:endParaRPr lang="en-SG" dirty="0">
              <a:solidFill>
                <a:srgbClr val="FF0000"/>
              </a:solidFill>
            </a:endParaRPr>
          </a:p>
        </p:txBody>
      </p:sp>
      <p:cxnSp>
        <p:nvCxnSpPr>
          <p:cNvPr id="8" name="Straight Arrow Connector 7"/>
          <p:cNvCxnSpPr/>
          <p:nvPr/>
        </p:nvCxnSpPr>
        <p:spPr>
          <a:xfrm>
            <a:off x="3943350" y="4343400"/>
            <a:ext cx="457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p:nvPr/>
        </p:nvPicPr>
        <p:blipFill>
          <a:blip r:embed="rId3">
            <a:extLst>
              <a:ext uri="{28A0092B-C50C-407E-A947-70E740481C1C}">
                <a14:useLocalDpi xmlns:a14="http://schemas.microsoft.com/office/drawing/2010/main" val="0"/>
              </a:ext>
            </a:extLst>
          </a:blip>
          <a:stretch>
            <a:fillRect/>
          </a:stretch>
        </p:blipFill>
        <p:spPr>
          <a:xfrm>
            <a:off x="4543839" y="1828800"/>
            <a:ext cx="342900" cy="247247"/>
          </a:xfrm>
          <a:prstGeom prst="rect">
            <a:avLst/>
          </a:prstGeom>
        </p:spPr>
      </p:pic>
      <p:pic>
        <p:nvPicPr>
          <p:cNvPr id="61" name="Picture 60"/>
          <p:cNvPicPr/>
          <p:nvPr/>
        </p:nvPicPr>
        <p:blipFill>
          <a:blip r:embed="rId4">
            <a:extLst>
              <a:ext uri="{28A0092B-C50C-407E-A947-70E740481C1C}">
                <a14:useLocalDpi xmlns:a14="http://schemas.microsoft.com/office/drawing/2010/main" val="0"/>
              </a:ext>
            </a:extLst>
          </a:blip>
          <a:stretch>
            <a:fillRect/>
          </a:stretch>
        </p:blipFill>
        <p:spPr>
          <a:xfrm>
            <a:off x="5039177" y="1889583"/>
            <a:ext cx="290038" cy="239005"/>
          </a:xfrm>
          <a:prstGeom prst="rect">
            <a:avLst/>
          </a:prstGeom>
        </p:spPr>
      </p:pic>
      <p:pic>
        <p:nvPicPr>
          <p:cNvPr id="62" name="Picture 61"/>
          <p:cNvPicPr/>
          <p:nvPr/>
        </p:nvPicPr>
        <p:blipFill>
          <a:blip r:embed="rId4">
            <a:extLst>
              <a:ext uri="{28A0092B-C50C-407E-A947-70E740481C1C}">
                <a14:useLocalDpi xmlns:a14="http://schemas.microsoft.com/office/drawing/2010/main" val="0"/>
              </a:ext>
            </a:extLst>
          </a:blip>
          <a:stretch>
            <a:fillRect/>
          </a:stretch>
        </p:blipFill>
        <p:spPr>
          <a:xfrm>
            <a:off x="5052041" y="2830832"/>
            <a:ext cx="342900" cy="247247"/>
          </a:xfrm>
          <a:prstGeom prst="rect">
            <a:avLst/>
          </a:prstGeom>
        </p:spPr>
      </p:pic>
      <p:grpSp>
        <p:nvGrpSpPr>
          <p:cNvPr id="63" name="Group 62"/>
          <p:cNvGrpSpPr/>
          <p:nvPr/>
        </p:nvGrpSpPr>
        <p:grpSpPr>
          <a:xfrm>
            <a:off x="2891650" y="1862967"/>
            <a:ext cx="2536843" cy="1730684"/>
            <a:chOff x="1493333" y="2095960"/>
            <a:chExt cx="3382457" cy="3200321"/>
          </a:xfrm>
        </p:grpSpPr>
        <p:pic>
          <p:nvPicPr>
            <p:cNvPr id="64" name="Picture 63"/>
            <p:cNvPicPr/>
            <p:nvPr/>
          </p:nvPicPr>
          <p:blipFill>
            <a:blip r:embed="rId5">
              <a:extLst>
                <a:ext uri="{28A0092B-C50C-407E-A947-70E740481C1C}">
                  <a14:useLocalDpi xmlns:a14="http://schemas.microsoft.com/office/drawing/2010/main" val="0"/>
                </a:ext>
              </a:extLst>
            </a:blip>
            <a:stretch>
              <a:fillRect/>
            </a:stretch>
          </p:blipFill>
          <p:spPr>
            <a:xfrm>
              <a:off x="1928423" y="4802339"/>
              <a:ext cx="457200" cy="457200"/>
            </a:xfrm>
            <a:prstGeom prst="rect">
              <a:avLst/>
            </a:prstGeom>
          </p:spPr>
        </p:pic>
        <p:grpSp>
          <p:nvGrpSpPr>
            <p:cNvPr id="65" name="Group 64"/>
            <p:cNvGrpSpPr/>
            <p:nvPr/>
          </p:nvGrpSpPr>
          <p:grpSpPr>
            <a:xfrm>
              <a:off x="1493333" y="2095960"/>
              <a:ext cx="3382457" cy="3200321"/>
              <a:chOff x="1493333" y="2076286"/>
              <a:chExt cx="3382457" cy="3200321"/>
            </a:xfrm>
          </p:grpSpPr>
          <p:grpSp>
            <p:nvGrpSpPr>
              <p:cNvPr id="66" name="Group 65"/>
              <p:cNvGrpSpPr/>
              <p:nvPr/>
            </p:nvGrpSpPr>
            <p:grpSpPr>
              <a:xfrm>
                <a:off x="1493333" y="2076286"/>
                <a:ext cx="3382457" cy="3200321"/>
                <a:chOff x="1461697" y="2068666"/>
                <a:chExt cx="3382457" cy="3200321"/>
              </a:xfrm>
            </p:grpSpPr>
            <p:grpSp>
              <p:nvGrpSpPr>
                <p:cNvPr id="68" name="Group 67"/>
                <p:cNvGrpSpPr/>
                <p:nvPr/>
              </p:nvGrpSpPr>
              <p:grpSpPr>
                <a:xfrm>
                  <a:off x="1461697" y="2094301"/>
                  <a:ext cx="1518286" cy="567366"/>
                  <a:chOff x="1026794" y="1968735"/>
                  <a:chExt cx="1518286" cy="567366"/>
                </a:xfrm>
              </p:grpSpPr>
              <p:sp>
                <p:nvSpPr>
                  <p:cNvPr id="102" name="Text Box 12"/>
                  <p:cNvSpPr txBox="1"/>
                  <p:nvPr/>
                </p:nvSpPr>
                <p:spPr>
                  <a:xfrm>
                    <a:off x="1026794" y="1968735"/>
                    <a:ext cx="428625" cy="2762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1</a:t>
                    </a:r>
                  </a:p>
                </p:txBody>
              </p:sp>
              <p:sp>
                <p:nvSpPr>
                  <p:cNvPr id="103" name="TextBox 102"/>
                  <p:cNvSpPr txBox="1"/>
                  <p:nvPr/>
                </p:nvSpPr>
                <p:spPr>
                  <a:xfrm>
                    <a:off x="1447800" y="1981200"/>
                    <a:ext cx="548640" cy="554901"/>
                  </a:xfrm>
                  <a:prstGeom prst="rect">
                    <a:avLst/>
                  </a:prstGeom>
                  <a:noFill/>
                  <a:ln w="12700">
                    <a:solidFill>
                      <a:schemeClr val="tx1"/>
                    </a:solidFill>
                  </a:ln>
                </p:spPr>
                <p:txBody>
                  <a:bodyPr wrap="square" rtlCol="0">
                    <a:spAutoFit/>
                  </a:bodyPr>
                  <a:lstStyle/>
                  <a:p>
                    <a:endParaRPr lang="en-US" sz="1350" dirty="0"/>
                  </a:p>
                </p:txBody>
              </p:sp>
              <p:pic>
                <p:nvPicPr>
                  <p:cNvPr id="104" name="Picture 103"/>
                  <p:cNvPicPr/>
                  <p:nvPr/>
                </p:nvPicPr>
                <p:blipFill>
                  <a:blip r:embed="rId4">
                    <a:extLst>
                      <a:ext uri="{28A0092B-C50C-407E-A947-70E740481C1C}">
                        <a14:useLocalDpi xmlns:a14="http://schemas.microsoft.com/office/drawing/2010/main" val="0"/>
                      </a:ext>
                    </a:extLst>
                  </a:blip>
                  <a:stretch>
                    <a:fillRect/>
                  </a:stretch>
                </p:blipFill>
                <p:spPr>
                  <a:xfrm>
                    <a:off x="1532571" y="2034540"/>
                    <a:ext cx="386717" cy="441960"/>
                  </a:xfrm>
                  <a:prstGeom prst="rect">
                    <a:avLst/>
                  </a:prstGeom>
                </p:spPr>
              </p:pic>
              <p:sp>
                <p:nvSpPr>
                  <p:cNvPr id="105" name="TextBox 104"/>
                  <p:cNvSpPr txBox="1"/>
                  <p:nvPr/>
                </p:nvSpPr>
                <p:spPr>
                  <a:xfrm>
                    <a:off x="1996440" y="1981200"/>
                    <a:ext cx="548640" cy="554901"/>
                  </a:xfrm>
                  <a:prstGeom prst="rect">
                    <a:avLst/>
                  </a:prstGeom>
                  <a:noFill/>
                  <a:ln w="12700">
                    <a:solidFill>
                      <a:schemeClr val="tx1"/>
                    </a:solidFill>
                  </a:ln>
                </p:spPr>
                <p:txBody>
                  <a:bodyPr wrap="square" rtlCol="0">
                    <a:spAutoFit/>
                  </a:bodyPr>
                  <a:lstStyle/>
                  <a:p>
                    <a:endParaRPr lang="en-US" sz="1350" dirty="0"/>
                  </a:p>
                </p:txBody>
              </p:sp>
              <p:pic>
                <p:nvPicPr>
                  <p:cNvPr id="106" name="Picture 105"/>
                  <p:cNvPicPr/>
                  <p:nvPr/>
                </p:nvPicPr>
                <p:blipFill>
                  <a:blip r:embed="rId3">
                    <a:extLst>
                      <a:ext uri="{28A0092B-C50C-407E-A947-70E740481C1C}">
                        <a14:useLocalDpi xmlns:a14="http://schemas.microsoft.com/office/drawing/2010/main" val="0"/>
                      </a:ext>
                    </a:extLst>
                  </a:blip>
                  <a:stretch>
                    <a:fillRect/>
                  </a:stretch>
                </p:blipFill>
                <p:spPr>
                  <a:xfrm>
                    <a:off x="2042160" y="2034540"/>
                    <a:ext cx="457200" cy="457200"/>
                  </a:xfrm>
                  <a:prstGeom prst="rect">
                    <a:avLst/>
                  </a:prstGeom>
                </p:spPr>
              </p:pic>
            </p:grpSp>
            <p:grpSp>
              <p:nvGrpSpPr>
                <p:cNvPr id="69" name="Group 68"/>
                <p:cNvGrpSpPr/>
                <p:nvPr/>
              </p:nvGrpSpPr>
              <p:grpSpPr>
                <a:xfrm>
                  <a:off x="1507417" y="2934652"/>
                  <a:ext cx="1454861" cy="554901"/>
                  <a:chOff x="1535991" y="2895600"/>
                  <a:chExt cx="1454861" cy="554901"/>
                </a:xfrm>
              </p:grpSpPr>
              <p:sp>
                <p:nvSpPr>
                  <p:cNvPr id="98" name="TextBox 97"/>
                  <p:cNvSpPr txBox="1"/>
                  <p:nvPr/>
                </p:nvSpPr>
                <p:spPr>
                  <a:xfrm>
                    <a:off x="1893572" y="2895600"/>
                    <a:ext cx="548640" cy="554901"/>
                  </a:xfrm>
                  <a:prstGeom prst="rect">
                    <a:avLst/>
                  </a:prstGeom>
                  <a:noFill/>
                  <a:ln w="12700">
                    <a:solidFill>
                      <a:schemeClr val="tx1"/>
                    </a:solidFill>
                  </a:ln>
                </p:spPr>
                <p:txBody>
                  <a:bodyPr wrap="square" rtlCol="0">
                    <a:spAutoFit/>
                  </a:bodyPr>
                  <a:lstStyle/>
                  <a:p>
                    <a:endParaRPr lang="en-US" sz="1350" dirty="0"/>
                  </a:p>
                </p:txBody>
              </p:sp>
              <p:pic>
                <p:nvPicPr>
                  <p:cNvPr id="99" name="Picture 98"/>
                  <p:cNvPicPr/>
                  <p:nvPr/>
                </p:nvPicPr>
                <p:blipFill>
                  <a:blip r:embed="rId4">
                    <a:extLst>
                      <a:ext uri="{28A0092B-C50C-407E-A947-70E740481C1C}">
                        <a14:useLocalDpi xmlns:a14="http://schemas.microsoft.com/office/drawing/2010/main" val="0"/>
                      </a:ext>
                    </a:extLst>
                  </a:blip>
                  <a:stretch>
                    <a:fillRect/>
                  </a:stretch>
                </p:blipFill>
                <p:spPr>
                  <a:xfrm>
                    <a:off x="1948815" y="2954655"/>
                    <a:ext cx="457200" cy="457200"/>
                  </a:xfrm>
                  <a:prstGeom prst="rect">
                    <a:avLst/>
                  </a:prstGeom>
                </p:spPr>
              </p:pic>
              <p:sp>
                <p:nvSpPr>
                  <p:cNvPr id="100" name="TextBox 99"/>
                  <p:cNvSpPr txBox="1"/>
                  <p:nvPr/>
                </p:nvSpPr>
                <p:spPr>
                  <a:xfrm>
                    <a:off x="2442212" y="2895600"/>
                    <a:ext cx="548640" cy="554901"/>
                  </a:xfrm>
                  <a:prstGeom prst="rect">
                    <a:avLst/>
                  </a:prstGeom>
                  <a:noFill/>
                  <a:ln w="12700">
                    <a:solidFill>
                      <a:schemeClr val="tx1"/>
                    </a:solidFill>
                  </a:ln>
                </p:spPr>
                <p:txBody>
                  <a:bodyPr wrap="square" rtlCol="0">
                    <a:spAutoFit/>
                  </a:bodyPr>
                  <a:lstStyle/>
                  <a:p>
                    <a:endParaRPr lang="en-US" sz="1350"/>
                  </a:p>
                </p:txBody>
              </p:sp>
              <p:sp>
                <p:nvSpPr>
                  <p:cNvPr id="101" name="TextBox 100"/>
                  <p:cNvSpPr txBox="1"/>
                  <p:nvPr/>
                </p:nvSpPr>
                <p:spPr>
                  <a:xfrm>
                    <a:off x="1535991" y="2895600"/>
                    <a:ext cx="256803" cy="405505"/>
                  </a:xfrm>
                  <a:prstGeom prst="rect">
                    <a:avLst/>
                  </a:prstGeom>
                  <a:noFill/>
                  <a:ln>
                    <a:solidFill>
                      <a:schemeClr val="bg1"/>
                    </a:solidFill>
                  </a:ln>
                </p:spPr>
                <p:txBody>
                  <a:bodyPr wrap="square" rtlCol="0">
                    <a:spAutoFit/>
                  </a:bodyPr>
                  <a:lstStyle/>
                  <a:p>
                    <a:r>
                      <a:rPr lang="en-US" sz="825" dirty="0"/>
                      <a:t>3</a:t>
                    </a:r>
                  </a:p>
                </p:txBody>
              </p:sp>
            </p:grpSp>
            <p:grpSp>
              <p:nvGrpSpPr>
                <p:cNvPr id="70" name="Group 69"/>
                <p:cNvGrpSpPr/>
                <p:nvPr/>
              </p:nvGrpSpPr>
              <p:grpSpPr>
                <a:xfrm>
                  <a:off x="1492364" y="3796664"/>
                  <a:ext cx="1454861" cy="554902"/>
                  <a:chOff x="1535991" y="3810000"/>
                  <a:chExt cx="1454861" cy="554902"/>
                </a:xfrm>
              </p:grpSpPr>
              <p:sp>
                <p:nvSpPr>
                  <p:cNvPr id="93" name="TextBox 92"/>
                  <p:cNvSpPr txBox="1"/>
                  <p:nvPr/>
                </p:nvSpPr>
                <p:spPr>
                  <a:xfrm>
                    <a:off x="1893572" y="3810000"/>
                    <a:ext cx="548640" cy="554902"/>
                  </a:xfrm>
                  <a:prstGeom prst="rect">
                    <a:avLst/>
                  </a:prstGeom>
                  <a:noFill/>
                  <a:ln w="12700">
                    <a:solidFill>
                      <a:schemeClr val="tx1"/>
                    </a:solidFill>
                  </a:ln>
                </p:spPr>
                <p:txBody>
                  <a:bodyPr wrap="square" rtlCol="0">
                    <a:spAutoFit/>
                  </a:bodyPr>
                  <a:lstStyle/>
                  <a:p>
                    <a:endParaRPr lang="en-US" sz="1350" dirty="0"/>
                  </a:p>
                </p:txBody>
              </p:sp>
              <p:pic>
                <p:nvPicPr>
                  <p:cNvPr id="94" name="Picture 93"/>
                  <p:cNvPicPr/>
                  <p:nvPr/>
                </p:nvPicPr>
                <p:blipFill>
                  <a:blip r:embed="rId5">
                    <a:extLst>
                      <a:ext uri="{28A0092B-C50C-407E-A947-70E740481C1C}">
                        <a14:useLocalDpi xmlns:a14="http://schemas.microsoft.com/office/drawing/2010/main" val="0"/>
                      </a:ext>
                    </a:extLst>
                  </a:blip>
                  <a:stretch>
                    <a:fillRect/>
                  </a:stretch>
                </p:blipFill>
                <p:spPr>
                  <a:xfrm>
                    <a:off x="1910715" y="3855720"/>
                    <a:ext cx="457200" cy="457200"/>
                  </a:xfrm>
                  <a:prstGeom prst="rect">
                    <a:avLst/>
                  </a:prstGeom>
                </p:spPr>
              </p:pic>
              <p:sp>
                <p:nvSpPr>
                  <p:cNvPr id="95" name="TextBox 94"/>
                  <p:cNvSpPr txBox="1"/>
                  <p:nvPr/>
                </p:nvSpPr>
                <p:spPr>
                  <a:xfrm>
                    <a:off x="2442212" y="3810000"/>
                    <a:ext cx="548640" cy="554902"/>
                  </a:xfrm>
                  <a:prstGeom prst="rect">
                    <a:avLst/>
                  </a:prstGeom>
                  <a:noFill/>
                  <a:ln w="12700">
                    <a:solidFill>
                      <a:schemeClr val="tx1"/>
                    </a:solidFill>
                  </a:ln>
                </p:spPr>
                <p:txBody>
                  <a:bodyPr wrap="square" rtlCol="0">
                    <a:spAutoFit/>
                  </a:bodyPr>
                  <a:lstStyle/>
                  <a:p>
                    <a:endParaRPr lang="en-US" sz="1350" dirty="0"/>
                  </a:p>
                </p:txBody>
              </p:sp>
              <p:pic>
                <p:nvPicPr>
                  <p:cNvPr id="96" name="Picture 95"/>
                  <p:cNvPicPr/>
                  <p:nvPr/>
                </p:nvPicPr>
                <p:blipFill>
                  <a:blip r:embed="rId3">
                    <a:extLst>
                      <a:ext uri="{28A0092B-C50C-407E-A947-70E740481C1C}">
                        <a14:useLocalDpi xmlns:a14="http://schemas.microsoft.com/office/drawing/2010/main" val="0"/>
                      </a:ext>
                    </a:extLst>
                  </a:blip>
                  <a:stretch>
                    <a:fillRect/>
                  </a:stretch>
                </p:blipFill>
                <p:spPr>
                  <a:xfrm>
                    <a:off x="2497455" y="3886200"/>
                    <a:ext cx="457200" cy="457200"/>
                  </a:xfrm>
                  <a:prstGeom prst="rect">
                    <a:avLst/>
                  </a:prstGeom>
                </p:spPr>
              </p:pic>
              <p:sp>
                <p:nvSpPr>
                  <p:cNvPr id="97" name="TextBox 96"/>
                  <p:cNvSpPr txBox="1"/>
                  <p:nvPr/>
                </p:nvSpPr>
                <p:spPr>
                  <a:xfrm>
                    <a:off x="1535991" y="3886201"/>
                    <a:ext cx="256803" cy="405506"/>
                  </a:xfrm>
                  <a:prstGeom prst="rect">
                    <a:avLst/>
                  </a:prstGeom>
                  <a:noFill/>
                </p:spPr>
                <p:txBody>
                  <a:bodyPr wrap="square" rtlCol="0">
                    <a:spAutoFit/>
                  </a:bodyPr>
                  <a:lstStyle/>
                  <a:p>
                    <a:r>
                      <a:rPr lang="en-US" sz="825" dirty="0"/>
                      <a:t>5</a:t>
                    </a:r>
                  </a:p>
                </p:txBody>
              </p:sp>
            </p:grpSp>
            <p:grpSp>
              <p:nvGrpSpPr>
                <p:cNvPr id="71" name="Group 70"/>
                <p:cNvGrpSpPr/>
                <p:nvPr/>
              </p:nvGrpSpPr>
              <p:grpSpPr>
                <a:xfrm>
                  <a:off x="1500547" y="4710899"/>
                  <a:ext cx="1454861" cy="558088"/>
                  <a:chOff x="1535991" y="3806814"/>
                  <a:chExt cx="1454861" cy="558088"/>
                </a:xfrm>
              </p:grpSpPr>
              <p:sp>
                <p:nvSpPr>
                  <p:cNvPr id="90" name="TextBox 89"/>
                  <p:cNvSpPr txBox="1"/>
                  <p:nvPr/>
                </p:nvSpPr>
                <p:spPr>
                  <a:xfrm>
                    <a:off x="1893572" y="3806814"/>
                    <a:ext cx="548640" cy="554902"/>
                  </a:xfrm>
                  <a:prstGeom prst="rect">
                    <a:avLst/>
                  </a:prstGeom>
                  <a:noFill/>
                  <a:ln w="12700">
                    <a:solidFill>
                      <a:schemeClr val="tx1"/>
                    </a:solidFill>
                  </a:ln>
                </p:spPr>
                <p:txBody>
                  <a:bodyPr wrap="square" rtlCol="0">
                    <a:spAutoFit/>
                  </a:bodyPr>
                  <a:lstStyle/>
                  <a:p>
                    <a:endParaRPr lang="en-US" sz="1350" dirty="0"/>
                  </a:p>
                </p:txBody>
              </p:sp>
              <p:sp>
                <p:nvSpPr>
                  <p:cNvPr id="91" name="TextBox 90"/>
                  <p:cNvSpPr txBox="1"/>
                  <p:nvPr/>
                </p:nvSpPr>
                <p:spPr>
                  <a:xfrm>
                    <a:off x="2442212" y="3810000"/>
                    <a:ext cx="548640" cy="554902"/>
                  </a:xfrm>
                  <a:prstGeom prst="rect">
                    <a:avLst/>
                  </a:prstGeom>
                  <a:noFill/>
                  <a:ln w="12700">
                    <a:solidFill>
                      <a:schemeClr val="tx1"/>
                    </a:solidFill>
                  </a:ln>
                </p:spPr>
                <p:txBody>
                  <a:bodyPr wrap="square" rtlCol="0">
                    <a:spAutoFit/>
                  </a:bodyPr>
                  <a:lstStyle/>
                  <a:p>
                    <a:endParaRPr lang="en-US" sz="1350" dirty="0"/>
                  </a:p>
                </p:txBody>
              </p:sp>
              <p:sp>
                <p:nvSpPr>
                  <p:cNvPr id="92" name="TextBox 91"/>
                  <p:cNvSpPr txBox="1"/>
                  <p:nvPr/>
                </p:nvSpPr>
                <p:spPr>
                  <a:xfrm>
                    <a:off x="1535991" y="3886201"/>
                    <a:ext cx="256803" cy="405506"/>
                  </a:xfrm>
                  <a:prstGeom prst="rect">
                    <a:avLst/>
                  </a:prstGeom>
                  <a:noFill/>
                </p:spPr>
                <p:txBody>
                  <a:bodyPr wrap="square" rtlCol="0">
                    <a:spAutoFit/>
                  </a:bodyPr>
                  <a:lstStyle/>
                  <a:p>
                    <a:r>
                      <a:rPr lang="en-US" sz="825" dirty="0"/>
                      <a:t>7</a:t>
                    </a:r>
                  </a:p>
                </p:txBody>
              </p:sp>
            </p:grpSp>
            <p:grpSp>
              <p:nvGrpSpPr>
                <p:cNvPr id="72" name="Group 71"/>
                <p:cNvGrpSpPr/>
                <p:nvPr/>
              </p:nvGrpSpPr>
              <p:grpSpPr>
                <a:xfrm>
                  <a:off x="3405167" y="2068666"/>
                  <a:ext cx="1401282" cy="596975"/>
                  <a:chOff x="667681" y="1969934"/>
                  <a:chExt cx="1401282" cy="596975"/>
                </a:xfrm>
              </p:grpSpPr>
              <p:sp>
                <p:nvSpPr>
                  <p:cNvPr id="87" name="Text Box 12"/>
                  <p:cNvSpPr txBox="1"/>
                  <p:nvPr/>
                </p:nvSpPr>
                <p:spPr>
                  <a:xfrm>
                    <a:off x="667681" y="1969934"/>
                    <a:ext cx="428625" cy="2762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2</a:t>
                    </a:r>
                  </a:p>
                </p:txBody>
              </p:sp>
              <p:sp>
                <p:nvSpPr>
                  <p:cNvPr id="88" name="TextBox 87"/>
                  <p:cNvSpPr txBox="1"/>
                  <p:nvPr/>
                </p:nvSpPr>
                <p:spPr>
                  <a:xfrm>
                    <a:off x="972850" y="2011219"/>
                    <a:ext cx="548640" cy="554902"/>
                  </a:xfrm>
                  <a:prstGeom prst="rect">
                    <a:avLst/>
                  </a:prstGeom>
                  <a:noFill/>
                  <a:ln w="12700">
                    <a:solidFill>
                      <a:schemeClr val="tx1"/>
                    </a:solidFill>
                  </a:ln>
                </p:spPr>
                <p:txBody>
                  <a:bodyPr wrap="square" rtlCol="0">
                    <a:spAutoFit/>
                  </a:bodyPr>
                  <a:lstStyle/>
                  <a:p>
                    <a:endParaRPr lang="en-US" sz="1350" dirty="0"/>
                  </a:p>
                </p:txBody>
              </p:sp>
              <p:sp>
                <p:nvSpPr>
                  <p:cNvPr id="89" name="TextBox 88"/>
                  <p:cNvSpPr txBox="1"/>
                  <p:nvPr/>
                </p:nvSpPr>
                <p:spPr>
                  <a:xfrm>
                    <a:off x="1520323" y="2012008"/>
                    <a:ext cx="548640" cy="554901"/>
                  </a:xfrm>
                  <a:prstGeom prst="rect">
                    <a:avLst/>
                  </a:prstGeom>
                  <a:noFill/>
                  <a:ln w="12700">
                    <a:solidFill>
                      <a:schemeClr val="tx1"/>
                    </a:solidFill>
                  </a:ln>
                </p:spPr>
                <p:txBody>
                  <a:bodyPr wrap="square" rtlCol="0">
                    <a:spAutoFit/>
                  </a:bodyPr>
                  <a:lstStyle/>
                  <a:p>
                    <a:endParaRPr lang="en-US" sz="1350" dirty="0"/>
                  </a:p>
                </p:txBody>
              </p:sp>
            </p:grpSp>
            <p:grpSp>
              <p:nvGrpSpPr>
                <p:cNvPr id="73" name="Group 72"/>
                <p:cNvGrpSpPr/>
                <p:nvPr/>
              </p:nvGrpSpPr>
              <p:grpSpPr>
                <a:xfrm>
                  <a:off x="3453186" y="2904975"/>
                  <a:ext cx="1368897" cy="609274"/>
                  <a:chOff x="1161472" y="3812709"/>
                  <a:chExt cx="1368897" cy="609274"/>
                </a:xfrm>
              </p:grpSpPr>
              <p:sp>
                <p:nvSpPr>
                  <p:cNvPr id="82" name="TextBox 81"/>
                  <p:cNvSpPr txBox="1"/>
                  <p:nvPr/>
                </p:nvSpPr>
                <p:spPr>
                  <a:xfrm>
                    <a:off x="1435792" y="3822219"/>
                    <a:ext cx="548640" cy="554901"/>
                  </a:xfrm>
                  <a:prstGeom prst="rect">
                    <a:avLst/>
                  </a:prstGeom>
                  <a:noFill/>
                  <a:ln w="12700">
                    <a:solidFill>
                      <a:schemeClr val="tx1"/>
                    </a:solidFill>
                  </a:ln>
                </p:spPr>
                <p:txBody>
                  <a:bodyPr wrap="square" rtlCol="0">
                    <a:spAutoFit/>
                  </a:bodyPr>
                  <a:lstStyle/>
                  <a:p>
                    <a:endParaRPr lang="en-US" sz="1350" dirty="0"/>
                  </a:p>
                </p:txBody>
              </p:sp>
              <p:pic>
                <p:nvPicPr>
                  <p:cNvPr id="83" name="Picture 82"/>
                  <p:cNvPicPr/>
                  <p:nvPr/>
                </p:nvPicPr>
                <p:blipFill>
                  <a:blip r:embed="rId5">
                    <a:extLst>
                      <a:ext uri="{28A0092B-C50C-407E-A947-70E740481C1C}">
                        <a14:useLocalDpi xmlns:a14="http://schemas.microsoft.com/office/drawing/2010/main" val="0"/>
                      </a:ext>
                    </a:extLst>
                  </a:blip>
                  <a:stretch>
                    <a:fillRect/>
                  </a:stretch>
                </p:blipFill>
                <p:spPr>
                  <a:xfrm>
                    <a:off x="2026834" y="3964783"/>
                    <a:ext cx="457200" cy="457200"/>
                  </a:xfrm>
                  <a:prstGeom prst="rect">
                    <a:avLst/>
                  </a:prstGeom>
                </p:spPr>
              </p:pic>
              <p:sp>
                <p:nvSpPr>
                  <p:cNvPr id="84" name="TextBox 83"/>
                  <p:cNvSpPr txBox="1"/>
                  <p:nvPr/>
                </p:nvSpPr>
                <p:spPr>
                  <a:xfrm>
                    <a:off x="1981729" y="3822219"/>
                    <a:ext cx="548640" cy="554901"/>
                  </a:xfrm>
                  <a:prstGeom prst="rect">
                    <a:avLst/>
                  </a:prstGeom>
                  <a:noFill/>
                  <a:ln w="12700">
                    <a:solidFill>
                      <a:schemeClr val="tx1"/>
                    </a:solidFill>
                  </a:ln>
                </p:spPr>
                <p:txBody>
                  <a:bodyPr wrap="square" rtlCol="0">
                    <a:spAutoFit/>
                  </a:bodyPr>
                  <a:lstStyle/>
                  <a:p>
                    <a:endParaRPr lang="en-US" sz="1350" dirty="0"/>
                  </a:p>
                </p:txBody>
              </p:sp>
              <p:pic>
                <p:nvPicPr>
                  <p:cNvPr id="85" name="Picture 84"/>
                  <p:cNvPicPr/>
                  <p:nvPr/>
                </p:nvPicPr>
                <p:blipFill>
                  <a:blip r:embed="rId3">
                    <a:extLst>
                      <a:ext uri="{28A0092B-C50C-407E-A947-70E740481C1C}">
                        <a14:useLocalDpi xmlns:a14="http://schemas.microsoft.com/office/drawing/2010/main" val="0"/>
                      </a:ext>
                    </a:extLst>
                  </a:blip>
                  <a:stretch>
                    <a:fillRect/>
                  </a:stretch>
                </p:blipFill>
                <p:spPr>
                  <a:xfrm>
                    <a:off x="1461687" y="3842386"/>
                    <a:ext cx="457200" cy="457200"/>
                  </a:xfrm>
                  <a:prstGeom prst="rect">
                    <a:avLst/>
                  </a:prstGeom>
                </p:spPr>
              </p:pic>
              <p:sp>
                <p:nvSpPr>
                  <p:cNvPr id="86" name="TextBox 85"/>
                  <p:cNvSpPr txBox="1"/>
                  <p:nvPr/>
                </p:nvSpPr>
                <p:spPr>
                  <a:xfrm>
                    <a:off x="1161472" y="3812709"/>
                    <a:ext cx="256803" cy="405505"/>
                  </a:xfrm>
                  <a:prstGeom prst="rect">
                    <a:avLst/>
                  </a:prstGeom>
                  <a:noFill/>
                </p:spPr>
                <p:txBody>
                  <a:bodyPr wrap="square" rtlCol="0">
                    <a:spAutoFit/>
                  </a:bodyPr>
                  <a:lstStyle/>
                  <a:p>
                    <a:r>
                      <a:rPr lang="en-US" sz="825" dirty="0"/>
                      <a:t>4</a:t>
                    </a:r>
                  </a:p>
                </p:txBody>
              </p:sp>
            </p:grpSp>
            <p:grpSp>
              <p:nvGrpSpPr>
                <p:cNvPr id="74" name="Group 73"/>
                <p:cNvGrpSpPr/>
                <p:nvPr/>
              </p:nvGrpSpPr>
              <p:grpSpPr>
                <a:xfrm>
                  <a:off x="3470704" y="3812692"/>
                  <a:ext cx="1345626" cy="554901"/>
                  <a:chOff x="1196695" y="2835428"/>
                  <a:chExt cx="1345626" cy="554901"/>
                </a:xfrm>
              </p:grpSpPr>
              <p:sp>
                <p:nvSpPr>
                  <p:cNvPr id="79" name="TextBox 78"/>
                  <p:cNvSpPr txBox="1"/>
                  <p:nvPr/>
                </p:nvSpPr>
                <p:spPr>
                  <a:xfrm>
                    <a:off x="1445042" y="2835428"/>
                    <a:ext cx="548640" cy="554901"/>
                  </a:xfrm>
                  <a:prstGeom prst="rect">
                    <a:avLst/>
                  </a:prstGeom>
                  <a:noFill/>
                  <a:ln w="12700">
                    <a:solidFill>
                      <a:schemeClr val="tx1"/>
                    </a:solidFill>
                  </a:ln>
                </p:spPr>
                <p:txBody>
                  <a:bodyPr wrap="square" rtlCol="0">
                    <a:spAutoFit/>
                  </a:bodyPr>
                  <a:lstStyle/>
                  <a:p>
                    <a:endParaRPr lang="en-US" sz="1350" dirty="0"/>
                  </a:p>
                </p:txBody>
              </p:sp>
              <p:sp>
                <p:nvSpPr>
                  <p:cNvPr id="80" name="TextBox 79"/>
                  <p:cNvSpPr txBox="1"/>
                  <p:nvPr/>
                </p:nvSpPr>
                <p:spPr>
                  <a:xfrm>
                    <a:off x="1993681" y="2835428"/>
                    <a:ext cx="548640" cy="554901"/>
                  </a:xfrm>
                  <a:prstGeom prst="rect">
                    <a:avLst/>
                  </a:prstGeom>
                  <a:noFill/>
                  <a:ln w="12700">
                    <a:solidFill>
                      <a:schemeClr val="tx1"/>
                    </a:solidFill>
                  </a:ln>
                </p:spPr>
                <p:txBody>
                  <a:bodyPr wrap="square" rtlCol="0">
                    <a:spAutoFit/>
                  </a:bodyPr>
                  <a:lstStyle/>
                  <a:p>
                    <a:endParaRPr lang="en-US" sz="1350"/>
                  </a:p>
                </p:txBody>
              </p:sp>
              <p:sp>
                <p:nvSpPr>
                  <p:cNvPr id="81" name="TextBox 80"/>
                  <p:cNvSpPr txBox="1"/>
                  <p:nvPr/>
                </p:nvSpPr>
                <p:spPr>
                  <a:xfrm>
                    <a:off x="1196695" y="2865597"/>
                    <a:ext cx="256803" cy="405505"/>
                  </a:xfrm>
                  <a:prstGeom prst="rect">
                    <a:avLst/>
                  </a:prstGeom>
                  <a:noFill/>
                  <a:ln>
                    <a:solidFill>
                      <a:schemeClr val="bg1"/>
                    </a:solidFill>
                  </a:ln>
                </p:spPr>
                <p:txBody>
                  <a:bodyPr wrap="square" rtlCol="0">
                    <a:spAutoFit/>
                  </a:bodyPr>
                  <a:lstStyle/>
                  <a:p>
                    <a:r>
                      <a:rPr lang="en-US" sz="825" dirty="0"/>
                      <a:t>6</a:t>
                    </a:r>
                  </a:p>
                </p:txBody>
              </p:sp>
            </p:grpSp>
            <p:grpSp>
              <p:nvGrpSpPr>
                <p:cNvPr id="75" name="Group 74"/>
                <p:cNvGrpSpPr/>
                <p:nvPr/>
              </p:nvGrpSpPr>
              <p:grpSpPr>
                <a:xfrm>
                  <a:off x="3491078" y="4710899"/>
                  <a:ext cx="1353076" cy="554901"/>
                  <a:chOff x="1206611" y="3810000"/>
                  <a:chExt cx="1353076" cy="554901"/>
                </a:xfrm>
              </p:grpSpPr>
              <p:sp>
                <p:nvSpPr>
                  <p:cNvPr id="76" name="TextBox 75"/>
                  <p:cNvSpPr txBox="1"/>
                  <p:nvPr/>
                </p:nvSpPr>
                <p:spPr>
                  <a:xfrm>
                    <a:off x="1462407" y="3810000"/>
                    <a:ext cx="548640" cy="554901"/>
                  </a:xfrm>
                  <a:prstGeom prst="rect">
                    <a:avLst/>
                  </a:prstGeom>
                  <a:noFill/>
                  <a:ln w="12700">
                    <a:solidFill>
                      <a:schemeClr val="tx1"/>
                    </a:solidFill>
                  </a:ln>
                </p:spPr>
                <p:txBody>
                  <a:bodyPr wrap="square" rtlCol="0">
                    <a:spAutoFit/>
                  </a:bodyPr>
                  <a:lstStyle/>
                  <a:p>
                    <a:endParaRPr lang="en-US" sz="1350" dirty="0"/>
                  </a:p>
                </p:txBody>
              </p:sp>
              <p:sp>
                <p:nvSpPr>
                  <p:cNvPr id="77" name="TextBox 76"/>
                  <p:cNvSpPr txBox="1"/>
                  <p:nvPr/>
                </p:nvSpPr>
                <p:spPr>
                  <a:xfrm>
                    <a:off x="2011047" y="3810000"/>
                    <a:ext cx="548640" cy="554901"/>
                  </a:xfrm>
                  <a:prstGeom prst="rect">
                    <a:avLst/>
                  </a:prstGeom>
                  <a:noFill/>
                  <a:ln w="12700">
                    <a:solidFill>
                      <a:schemeClr val="tx1"/>
                    </a:solidFill>
                  </a:ln>
                </p:spPr>
                <p:txBody>
                  <a:bodyPr wrap="square" rtlCol="0">
                    <a:spAutoFit/>
                  </a:bodyPr>
                  <a:lstStyle/>
                  <a:p>
                    <a:endParaRPr lang="en-US" sz="1350" dirty="0"/>
                  </a:p>
                </p:txBody>
              </p:sp>
              <p:sp>
                <p:nvSpPr>
                  <p:cNvPr id="78" name="TextBox 77"/>
                  <p:cNvSpPr txBox="1"/>
                  <p:nvPr/>
                </p:nvSpPr>
                <p:spPr>
                  <a:xfrm>
                    <a:off x="1206611" y="3883345"/>
                    <a:ext cx="256803" cy="405505"/>
                  </a:xfrm>
                  <a:prstGeom prst="rect">
                    <a:avLst/>
                  </a:prstGeom>
                  <a:noFill/>
                </p:spPr>
                <p:txBody>
                  <a:bodyPr wrap="square" rtlCol="0">
                    <a:spAutoFit/>
                  </a:bodyPr>
                  <a:lstStyle/>
                  <a:p>
                    <a:r>
                      <a:rPr lang="en-US" sz="825" dirty="0"/>
                      <a:t>8</a:t>
                    </a:r>
                  </a:p>
                </p:txBody>
              </p:sp>
            </p:grpSp>
          </p:grpSp>
          <p:pic>
            <p:nvPicPr>
              <p:cNvPr id="67" name="Picture 66"/>
              <p:cNvPicPr/>
              <p:nvPr/>
            </p:nvPicPr>
            <p:blipFill>
              <a:blip r:embed="rId5" cstate="print">
                <a:extLst>
                  <a:ext uri="{28A0092B-C50C-407E-A947-70E740481C1C}">
                    <a14:useLocalDpi xmlns:a14="http://schemas.microsoft.com/office/drawing/2010/main" val="0"/>
                  </a:ext>
                </a:extLst>
              </a:blip>
              <a:stretch>
                <a:fillRect/>
              </a:stretch>
            </p:blipFill>
            <p:spPr>
              <a:xfrm>
                <a:off x="4390766" y="4764239"/>
                <a:ext cx="457200" cy="457200"/>
              </a:xfrm>
              <a:prstGeom prst="rect">
                <a:avLst/>
              </a:prstGeom>
            </p:spPr>
          </p:pic>
        </p:grpSp>
      </p:grpSp>
    </p:spTree>
    <p:extLst>
      <p:ext uri="{BB962C8B-B14F-4D97-AF65-F5344CB8AC3E}">
        <p14:creationId xmlns:p14="http://schemas.microsoft.com/office/powerpoint/2010/main" val="3777415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lvl="1">
              <a:buClr>
                <a:schemeClr val="tx1"/>
              </a:buClr>
            </a:pPr>
            <a:r>
              <a:rPr lang="en-SG" sz="1800" dirty="0">
                <a:solidFill>
                  <a:srgbClr val="2F0EF8"/>
                </a:solidFill>
              </a:rPr>
              <a:t>Accessible </a:t>
            </a:r>
            <a:r>
              <a:rPr lang="en-SG" sz="1800" dirty="0"/>
              <a:t>world state (sensory information is available)</a:t>
            </a:r>
            <a:endParaRPr lang="en-SG" sz="1800" dirty="0">
              <a:solidFill>
                <a:srgbClr val="2F0EF8"/>
              </a:solidFill>
            </a:endParaRPr>
          </a:p>
          <a:p>
            <a:pPr lvl="1">
              <a:buClr>
                <a:schemeClr val="tx1"/>
              </a:buClr>
            </a:pPr>
            <a:r>
              <a:rPr lang="en-SG" sz="1800" dirty="0">
                <a:solidFill>
                  <a:srgbClr val="2F0EF8"/>
                </a:solidFill>
              </a:rPr>
              <a:t>Known</a:t>
            </a:r>
            <a:r>
              <a:rPr lang="en-SG" sz="1800" dirty="0">
                <a:solidFill>
                  <a:srgbClr val="FF0000"/>
                </a:solidFill>
              </a:rPr>
              <a:t> </a:t>
            </a:r>
            <a:r>
              <a:rPr lang="en-SG" sz="1800" dirty="0"/>
              <a:t>outcome of action (deterministic)</a:t>
            </a:r>
          </a:p>
          <a:p>
            <a:endParaRPr lang="en-SG" sz="2100" dirty="0"/>
          </a:p>
          <a:p>
            <a:endParaRPr lang="en-SG" sz="1800" dirty="0"/>
          </a:p>
          <a:p>
            <a:endParaRPr lang="en-US" sz="2100" dirty="0"/>
          </a:p>
          <a:p>
            <a:endParaRPr lang="en-US" sz="2100" dirty="0"/>
          </a:p>
          <a:p>
            <a:endParaRPr lang="en-US" sz="2100" dirty="0"/>
          </a:p>
          <a:p>
            <a:pPr lvl="1">
              <a:buClr>
                <a:schemeClr val="tx1"/>
              </a:buClr>
            </a:pPr>
            <a:r>
              <a:rPr lang="en-US" sz="1350" dirty="0"/>
              <a:t> </a:t>
            </a:r>
            <a:r>
              <a:rPr lang="en-SG" sz="1800" dirty="0"/>
              <a:t>e.g.: start in #5</a:t>
            </a:r>
          </a:p>
          <a:p>
            <a:pPr marL="1028700" lvl="1">
              <a:buClr>
                <a:schemeClr val="tx1"/>
              </a:buClr>
            </a:pPr>
            <a:r>
              <a:rPr lang="en-SG" sz="1500" dirty="0"/>
              <a:t>Solution: </a:t>
            </a:r>
            <a:r>
              <a:rPr lang="en-SG" sz="1500" b="1" dirty="0"/>
              <a:t>right, suck</a:t>
            </a:r>
          </a:p>
        </p:txBody>
      </p:sp>
      <p:grpSp>
        <p:nvGrpSpPr>
          <p:cNvPr id="5" name="Group 4"/>
          <p:cNvGrpSpPr/>
          <p:nvPr/>
        </p:nvGrpSpPr>
        <p:grpSpPr>
          <a:xfrm>
            <a:off x="3028950" y="2268736"/>
            <a:ext cx="2513843" cy="1345606"/>
            <a:chOff x="1524000" y="2836395"/>
            <a:chExt cx="3351790" cy="3486009"/>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696252" y="2836395"/>
              <a:ext cx="457200" cy="457200"/>
            </a:xfrm>
            <a:prstGeom prst="rect">
              <a:avLst/>
            </a:prstGeom>
          </p:spPr>
        </p:pic>
        <p:grpSp>
          <p:nvGrpSpPr>
            <p:cNvPr id="7" name="Group 6"/>
            <p:cNvGrpSpPr/>
            <p:nvPr/>
          </p:nvGrpSpPr>
          <p:grpSpPr>
            <a:xfrm>
              <a:off x="1524000" y="2899574"/>
              <a:ext cx="3351790" cy="3422830"/>
              <a:chOff x="1202803" y="2349572"/>
              <a:chExt cx="3351790" cy="3422830"/>
            </a:xfrm>
          </p:grpSpPr>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4035505" y="2398789"/>
                <a:ext cx="386717" cy="441960"/>
              </a:xfrm>
              <a:prstGeom prst="rect">
                <a:avLst/>
              </a:prstGeom>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4052657" y="4139318"/>
                <a:ext cx="457200" cy="457200"/>
              </a:xfrm>
              <a:prstGeom prst="rect">
                <a:avLst/>
              </a:prstGeom>
            </p:spPr>
          </p:pic>
          <p:grpSp>
            <p:nvGrpSpPr>
              <p:cNvPr id="10" name="Group 9"/>
              <p:cNvGrpSpPr/>
              <p:nvPr/>
            </p:nvGrpSpPr>
            <p:grpSpPr>
              <a:xfrm>
                <a:off x="1202803" y="2349572"/>
                <a:ext cx="3351790" cy="3422830"/>
                <a:chOff x="1524000" y="2095960"/>
                <a:chExt cx="3351790" cy="3422830"/>
              </a:xfrm>
            </p:grpSpPr>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928423" y="4802339"/>
                  <a:ext cx="457200" cy="457200"/>
                </a:xfrm>
                <a:prstGeom prst="rect">
                  <a:avLst/>
                </a:prstGeom>
              </p:spPr>
            </p:pic>
            <p:grpSp>
              <p:nvGrpSpPr>
                <p:cNvPr id="12" name="Group 11"/>
                <p:cNvGrpSpPr/>
                <p:nvPr/>
              </p:nvGrpSpPr>
              <p:grpSpPr>
                <a:xfrm>
                  <a:off x="1524000" y="2095960"/>
                  <a:ext cx="3351790" cy="3422830"/>
                  <a:chOff x="1524000" y="2076286"/>
                  <a:chExt cx="3351790" cy="3422830"/>
                </a:xfrm>
              </p:grpSpPr>
              <p:grpSp>
                <p:nvGrpSpPr>
                  <p:cNvPr id="13" name="Group 12"/>
                  <p:cNvGrpSpPr/>
                  <p:nvPr/>
                </p:nvGrpSpPr>
                <p:grpSpPr>
                  <a:xfrm>
                    <a:off x="1524000" y="2076286"/>
                    <a:ext cx="3351790" cy="3422830"/>
                    <a:chOff x="1492364" y="2068666"/>
                    <a:chExt cx="3351790" cy="3422830"/>
                  </a:xfrm>
                </p:grpSpPr>
                <p:grpSp>
                  <p:nvGrpSpPr>
                    <p:cNvPr id="15" name="Group 14"/>
                    <p:cNvGrpSpPr/>
                    <p:nvPr/>
                  </p:nvGrpSpPr>
                  <p:grpSpPr>
                    <a:xfrm>
                      <a:off x="1492364" y="2106766"/>
                      <a:ext cx="1487619" cy="777412"/>
                      <a:chOff x="1057461" y="1981200"/>
                      <a:chExt cx="1487619" cy="777412"/>
                    </a:xfrm>
                  </p:grpSpPr>
                  <p:sp>
                    <p:nvSpPr>
                      <p:cNvPr id="49" name="Text Box 12"/>
                      <p:cNvSpPr txBox="1"/>
                      <p:nvPr/>
                    </p:nvSpPr>
                    <p:spPr>
                      <a:xfrm>
                        <a:off x="1057461" y="1981201"/>
                        <a:ext cx="428625" cy="276226"/>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1</a:t>
                        </a:r>
                      </a:p>
                    </p:txBody>
                  </p:sp>
                  <p:sp>
                    <p:nvSpPr>
                      <p:cNvPr id="50" name="TextBox 49"/>
                      <p:cNvSpPr txBox="1"/>
                      <p:nvPr/>
                    </p:nvSpPr>
                    <p:spPr>
                      <a:xfrm>
                        <a:off x="1447800" y="1981200"/>
                        <a:ext cx="548640" cy="777409"/>
                      </a:xfrm>
                      <a:prstGeom prst="rect">
                        <a:avLst/>
                      </a:prstGeom>
                      <a:noFill/>
                      <a:ln w="12700">
                        <a:solidFill>
                          <a:schemeClr val="tx1"/>
                        </a:solidFill>
                      </a:ln>
                    </p:spPr>
                    <p:txBody>
                      <a:bodyPr wrap="square" rtlCol="0">
                        <a:spAutoFit/>
                      </a:bodyPr>
                      <a:lstStyle/>
                      <a:p>
                        <a:endParaRPr lang="en-US" sz="1350" dirty="0"/>
                      </a:p>
                    </p:txBody>
                  </p:sp>
                  <p:pic>
                    <p:nvPicPr>
                      <p:cNvPr id="51" name="Picture 50"/>
                      <p:cNvPicPr/>
                      <p:nvPr/>
                    </p:nvPicPr>
                    <p:blipFill>
                      <a:blip r:embed="rId3">
                        <a:extLst>
                          <a:ext uri="{28A0092B-C50C-407E-A947-70E740481C1C}">
                            <a14:useLocalDpi xmlns:a14="http://schemas.microsoft.com/office/drawing/2010/main" val="0"/>
                          </a:ext>
                        </a:extLst>
                      </a:blip>
                      <a:stretch>
                        <a:fillRect/>
                      </a:stretch>
                    </p:blipFill>
                    <p:spPr>
                      <a:xfrm>
                        <a:off x="1532571" y="2034540"/>
                        <a:ext cx="386717" cy="441960"/>
                      </a:xfrm>
                      <a:prstGeom prst="rect">
                        <a:avLst/>
                      </a:prstGeom>
                    </p:spPr>
                  </p:pic>
                  <p:sp>
                    <p:nvSpPr>
                      <p:cNvPr id="52" name="TextBox 51"/>
                      <p:cNvSpPr txBox="1"/>
                      <p:nvPr/>
                    </p:nvSpPr>
                    <p:spPr>
                      <a:xfrm>
                        <a:off x="1996440" y="1981200"/>
                        <a:ext cx="548640" cy="777412"/>
                      </a:xfrm>
                      <a:prstGeom prst="rect">
                        <a:avLst/>
                      </a:prstGeom>
                      <a:noFill/>
                      <a:ln w="12700">
                        <a:solidFill>
                          <a:schemeClr val="tx1"/>
                        </a:solidFill>
                      </a:ln>
                    </p:spPr>
                    <p:txBody>
                      <a:bodyPr wrap="square" rtlCol="0">
                        <a:spAutoFit/>
                      </a:bodyPr>
                      <a:lstStyle/>
                      <a:p>
                        <a:endParaRPr lang="en-US" sz="1350" dirty="0"/>
                      </a:p>
                    </p:txBody>
                  </p:sp>
                  <p:pic>
                    <p:nvPicPr>
                      <p:cNvPr id="53" name="Picture 52"/>
                      <p:cNvPicPr/>
                      <p:nvPr/>
                    </p:nvPicPr>
                    <p:blipFill>
                      <a:blip r:embed="rId2">
                        <a:extLst>
                          <a:ext uri="{28A0092B-C50C-407E-A947-70E740481C1C}">
                            <a14:useLocalDpi xmlns:a14="http://schemas.microsoft.com/office/drawing/2010/main" val="0"/>
                          </a:ext>
                        </a:extLst>
                      </a:blip>
                      <a:stretch>
                        <a:fillRect/>
                      </a:stretch>
                    </p:blipFill>
                    <p:spPr>
                      <a:xfrm>
                        <a:off x="2042160" y="2034540"/>
                        <a:ext cx="457200" cy="457200"/>
                      </a:xfrm>
                      <a:prstGeom prst="rect">
                        <a:avLst/>
                      </a:prstGeom>
                    </p:spPr>
                  </p:pic>
                </p:grpSp>
                <p:grpSp>
                  <p:nvGrpSpPr>
                    <p:cNvPr id="16" name="Group 15"/>
                    <p:cNvGrpSpPr/>
                    <p:nvPr/>
                  </p:nvGrpSpPr>
                  <p:grpSpPr>
                    <a:xfrm>
                      <a:off x="1507417" y="2934652"/>
                      <a:ext cx="1454861" cy="777412"/>
                      <a:chOff x="1535991" y="2895600"/>
                      <a:chExt cx="1454861" cy="777412"/>
                    </a:xfrm>
                  </p:grpSpPr>
                  <p:sp>
                    <p:nvSpPr>
                      <p:cNvPr id="45" name="TextBox 44"/>
                      <p:cNvSpPr txBox="1"/>
                      <p:nvPr/>
                    </p:nvSpPr>
                    <p:spPr>
                      <a:xfrm>
                        <a:off x="1893572" y="2895600"/>
                        <a:ext cx="548640" cy="777409"/>
                      </a:xfrm>
                      <a:prstGeom prst="rect">
                        <a:avLst/>
                      </a:prstGeom>
                      <a:noFill/>
                      <a:ln w="12700">
                        <a:solidFill>
                          <a:schemeClr val="tx1"/>
                        </a:solidFill>
                      </a:ln>
                    </p:spPr>
                    <p:txBody>
                      <a:bodyPr wrap="square" rtlCol="0">
                        <a:spAutoFit/>
                      </a:bodyPr>
                      <a:lstStyle/>
                      <a:p>
                        <a:endParaRPr lang="en-US" sz="1350" dirty="0"/>
                      </a:p>
                    </p:txBody>
                  </p:sp>
                  <p:pic>
                    <p:nvPicPr>
                      <p:cNvPr id="46" name="Picture 45"/>
                      <p:cNvPicPr/>
                      <p:nvPr/>
                    </p:nvPicPr>
                    <p:blipFill>
                      <a:blip r:embed="rId3">
                        <a:extLst>
                          <a:ext uri="{28A0092B-C50C-407E-A947-70E740481C1C}">
                            <a14:useLocalDpi xmlns:a14="http://schemas.microsoft.com/office/drawing/2010/main" val="0"/>
                          </a:ext>
                        </a:extLst>
                      </a:blip>
                      <a:stretch>
                        <a:fillRect/>
                      </a:stretch>
                    </p:blipFill>
                    <p:spPr>
                      <a:xfrm>
                        <a:off x="1948815" y="2954655"/>
                        <a:ext cx="457200" cy="457200"/>
                      </a:xfrm>
                      <a:prstGeom prst="rect">
                        <a:avLst/>
                      </a:prstGeom>
                    </p:spPr>
                  </p:pic>
                  <p:sp>
                    <p:nvSpPr>
                      <p:cNvPr id="47" name="TextBox 46"/>
                      <p:cNvSpPr txBox="1"/>
                      <p:nvPr/>
                    </p:nvSpPr>
                    <p:spPr>
                      <a:xfrm>
                        <a:off x="2442212" y="2895600"/>
                        <a:ext cx="548640" cy="777412"/>
                      </a:xfrm>
                      <a:prstGeom prst="rect">
                        <a:avLst/>
                      </a:prstGeom>
                      <a:noFill/>
                      <a:ln w="12700">
                        <a:solidFill>
                          <a:schemeClr val="tx1"/>
                        </a:solidFill>
                      </a:ln>
                    </p:spPr>
                    <p:txBody>
                      <a:bodyPr wrap="square" rtlCol="0">
                        <a:spAutoFit/>
                      </a:bodyPr>
                      <a:lstStyle/>
                      <a:p>
                        <a:endParaRPr lang="en-US" sz="1350"/>
                      </a:p>
                    </p:txBody>
                  </p:sp>
                  <p:sp>
                    <p:nvSpPr>
                      <p:cNvPr id="48" name="TextBox 47"/>
                      <p:cNvSpPr txBox="1"/>
                      <p:nvPr/>
                    </p:nvSpPr>
                    <p:spPr>
                      <a:xfrm>
                        <a:off x="1535991" y="2895600"/>
                        <a:ext cx="256803" cy="568108"/>
                      </a:xfrm>
                      <a:prstGeom prst="rect">
                        <a:avLst/>
                      </a:prstGeom>
                      <a:noFill/>
                      <a:ln>
                        <a:solidFill>
                          <a:schemeClr val="bg1"/>
                        </a:solidFill>
                      </a:ln>
                    </p:spPr>
                    <p:txBody>
                      <a:bodyPr wrap="square" rtlCol="0">
                        <a:spAutoFit/>
                      </a:bodyPr>
                      <a:lstStyle/>
                      <a:p>
                        <a:r>
                          <a:rPr lang="en-US" sz="825" dirty="0"/>
                          <a:t>3</a:t>
                        </a:r>
                      </a:p>
                    </p:txBody>
                  </p:sp>
                </p:grpSp>
                <p:grpSp>
                  <p:nvGrpSpPr>
                    <p:cNvPr id="17" name="Group 16"/>
                    <p:cNvGrpSpPr/>
                    <p:nvPr/>
                  </p:nvGrpSpPr>
                  <p:grpSpPr>
                    <a:xfrm>
                      <a:off x="1492364" y="3796664"/>
                      <a:ext cx="1454861" cy="777412"/>
                      <a:chOff x="1535991" y="3810000"/>
                      <a:chExt cx="1454861" cy="777412"/>
                    </a:xfrm>
                  </p:grpSpPr>
                  <p:sp>
                    <p:nvSpPr>
                      <p:cNvPr id="40" name="TextBox 39"/>
                      <p:cNvSpPr txBox="1"/>
                      <p:nvPr/>
                    </p:nvSpPr>
                    <p:spPr>
                      <a:xfrm>
                        <a:off x="1893572" y="3810000"/>
                        <a:ext cx="548640" cy="777409"/>
                      </a:xfrm>
                      <a:prstGeom prst="rect">
                        <a:avLst/>
                      </a:prstGeom>
                      <a:noFill/>
                      <a:ln w="12700">
                        <a:solidFill>
                          <a:schemeClr val="tx1"/>
                        </a:solidFill>
                      </a:ln>
                    </p:spPr>
                    <p:txBody>
                      <a:bodyPr wrap="square" rtlCol="0">
                        <a:spAutoFit/>
                      </a:bodyPr>
                      <a:lstStyle/>
                      <a:p>
                        <a:endParaRPr lang="en-US" sz="1350" dirty="0"/>
                      </a:p>
                    </p:txBody>
                  </p:sp>
                  <p:pic>
                    <p:nvPicPr>
                      <p:cNvPr id="41" name="Picture 40"/>
                      <p:cNvPicPr/>
                      <p:nvPr/>
                    </p:nvPicPr>
                    <p:blipFill>
                      <a:blip r:embed="rId4">
                        <a:extLst>
                          <a:ext uri="{28A0092B-C50C-407E-A947-70E740481C1C}">
                            <a14:useLocalDpi xmlns:a14="http://schemas.microsoft.com/office/drawing/2010/main" val="0"/>
                          </a:ext>
                        </a:extLst>
                      </a:blip>
                      <a:stretch>
                        <a:fillRect/>
                      </a:stretch>
                    </p:blipFill>
                    <p:spPr>
                      <a:xfrm>
                        <a:off x="1910715" y="3855720"/>
                        <a:ext cx="457200" cy="457200"/>
                      </a:xfrm>
                      <a:prstGeom prst="rect">
                        <a:avLst/>
                      </a:prstGeom>
                    </p:spPr>
                  </p:pic>
                  <p:sp>
                    <p:nvSpPr>
                      <p:cNvPr id="42" name="TextBox 41"/>
                      <p:cNvSpPr txBox="1"/>
                      <p:nvPr/>
                    </p:nvSpPr>
                    <p:spPr>
                      <a:xfrm>
                        <a:off x="2442212" y="3810000"/>
                        <a:ext cx="548640" cy="777412"/>
                      </a:xfrm>
                      <a:prstGeom prst="rect">
                        <a:avLst/>
                      </a:prstGeom>
                      <a:noFill/>
                      <a:ln w="12700">
                        <a:solidFill>
                          <a:schemeClr val="tx1"/>
                        </a:solidFill>
                      </a:ln>
                    </p:spPr>
                    <p:txBody>
                      <a:bodyPr wrap="square" rtlCol="0">
                        <a:spAutoFit/>
                      </a:bodyPr>
                      <a:lstStyle/>
                      <a:p>
                        <a:endParaRPr lang="en-US" sz="1350" dirty="0"/>
                      </a:p>
                    </p:txBody>
                  </p:sp>
                  <p:pic>
                    <p:nvPicPr>
                      <p:cNvPr id="43" name="Picture 42"/>
                      <p:cNvPicPr/>
                      <p:nvPr/>
                    </p:nvPicPr>
                    <p:blipFill>
                      <a:blip r:embed="rId2">
                        <a:extLst>
                          <a:ext uri="{28A0092B-C50C-407E-A947-70E740481C1C}">
                            <a14:useLocalDpi xmlns:a14="http://schemas.microsoft.com/office/drawing/2010/main" val="0"/>
                          </a:ext>
                        </a:extLst>
                      </a:blip>
                      <a:stretch>
                        <a:fillRect/>
                      </a:stretch>
                    </p:blipFill>
                    <p:spPr>
                      <a:xfrm>
                        <a:off x="2497455" y="3886200"/>
                        <a:ext cx="457200" cy="457200"/>
                      </a:xfrm>
                      <a:prstGeom prst="rect">
                        <a:avLst/>
                      </a:prstGeom>
                    </p:spPr>
                  </p:pic>
                  <p:sp>
                    <p:nvSpPr>
                      <p:cNvPr id="44" name="TextBox 43"/>
                      <p:cNvSpPr txBox="1"/>
                      <p:nvPr/>
                    </p:nvSpPr>
                    <p:spPr>
                      <a:xfrm>
                        <a:off x="1535991" y="3886199"/>
                        <a:ext cx="256803" cy="568108"/>
                      </a:xfrm>
                      <a:prstGeom prst="rect">
                        <a:avLst/>
                      </a:prstGeom>
                      <a:noFill/>
                    </p:spPr>
                    <p:txBody>
                      <a:bodyPr wrap="square" rtlCol="0">
                        <a:spAutoFit/>
                      </a:bodyPr>
                      <a:lstStyle/>
                      <a:p>
                        <a:r>
                          <a:rPr lang="en-US" sz="825" dirty="0"/>
                          <a:t>5</a:t>
                        </a:r>
                      </a:p>
                    </p:txBody>
                  </p:sp>
                </p:grpSp>
                <p:grpSp>
                  <p:nvGrpSpPr>
                    <p:cNvPr id="18" name="Group 17"/>
                    <p:cNvGrpSpPr/>
                    <p:nvPr/>
                  </p:nvGrpSpPr>
                  <p:grpSpPr>
                    <a:xfrm>
                      <a:off x="1500547" y="4710899"/>
                      <a:ext cx="1454861" cy="780597"/>
                      <a:chOff x="1535991" y="3806814"/>
                      <a:chExt cx="1454861" cy="780597"/>
                    </a:xfrm>
                  </p:grpSpPr>
                  <p:sp>
                    <p:nvSpPr>
                      <p:cNvPr id="37" name="TextBox 36"/>
                      <p:cNvSpPr txBox="1"/>
                      <p:nvPr/>
                    </p:nvSpPr>
                    <p:spPr>
                      <a:xfrm>
                        <a:off x="1893572" y="3806814"/>
                        <a:ext cx="548640" cy="777410"/>
                      </a:xfrm>
                      <a:prstGeom prst="rect">
                        <a:avLst/>
                      </a:prstGeom>
                      <a:noFill/>
                      <a:ln w="12700">
                        <a:solidFill>
                          <a:schemeClr val="tx1"/>
                        </a:solidFill>
                      </a:ln>
                    </p:spPr>
                    <p:txBody>
                      <a:bodyPr wrap="square" rtlCol="0">
                        <a:spAutoFit/>
                      </a:bodyPr>
                      <a:lstStyle/>
                      <a:p>
                        <a:endParaRPr lang="en-US" sz="1350" dirty="0"/>
                      </a:p>
                    </p:txBody>
                  </p:sp>
                  <p:sp>
                    <p:nvSpPr>
                      <p:cNvPr id="38" name="TextBox 37"/>
                      <p:cNvSpPr txBox="1"/>
                      <p:nvPr/>
                    </p:nvSpPr>
                    <p:spPr>
                      <a:xfrm>
                        <a:off x="2442212" y="3810001"/>
                        <a:ext cx="548640" cy="777410"/>
                      </a:xfrm>
                      <a:prstGeom prst="rect">
                        <a:avLst/>
                      </a:prstGeom>
                      <a:noFill/>
                      <a:ln w="12700">
                        <a:solidFill>
                          <a:schemeClr val="tx1"/>
                        </a:solidFill>
                      </a:ln>
                    </p:spPr>
                    <p:txBody>
                      <a:bodyPr wrap="square" rtlCol="0">
                        <a:spAutoFit/>
                      </a:bodyPr>
                      <a:lstStyle/>
                      <a:p>
                        <a:endParaRPr lang="en-US" sz="1350" dirty="0"/>
                      </a:p>
                    </p:txBody>
                  </p:sp>
                  <p:sp>
                    <p:nvSpPr>
                      <p:cNvPr id="39" name="TextBox 38"/>
                      <p:cNvSpPr txBox="1"/>
                      <p:nvPr/>
                    </p:nvSpPr>
                    <p:spPr>
                      <a:xfrm>
                        <a:off x="1535991" y="3886200"/>
                        <a:ext cx="256803" cy="568108"/>
                      </a:xfrm>
                      <a:prstGeom prst="rect">
                        <a:avLst/>
                      </a:prstGeom>
                      <a:noFill/>
                    </p:spPr>
                    <p:txBody>
                      <a:bodyPr wrap="square" rtlCol="0">
                        <a:spAutoFit/>
                      </a:bodyPr>
                      <a:lstStyle/>
                      <a:p>
                        <a:r>
                          <a:rPr lang="en-US" sz="825" dirty="0"/>
                          <a:t>7</a:t>
                        </a:r>
                      </a:p>
                    </p:txBody>
                  </p:sp>
                </p:grpSp>
                <p:grpSp>
                  <p:nvGrpSpPr>
                    <p:cNvPr id="19" name="Group 18"/>
                    <p:cNvGrpSpPr/>
                    <p:nvPr/>
                  </p:nvGrpSpPr>
                  <p:grpSpPr>
                    <a:xfrm>
                      <a:off x="3405167" y="2068666"/>
                      <a:ext cx="1401282" cy="819485"/>
                      <a:chOff x="667681" y="1969934"/>
                      <a:chExt cx="1401282" cy="819485"/>
                    </a:xfrm>
                  </p:grpSpPr>
                  <p:sp>
                    <p:nvSpPr>
                      <p:cNvPr id="34" name="Text Box 12"/>
                      <p:cNvSpPr txBox="1"/>
                      <p:nvPr/>
                    </p:nvSpPr>
                    <p:spPr>
                      <a:xfrm>
                        <a:off x="667681" y="1969934"/>
                        <a:ext cx="428625" cy="2762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2</a:t>
                        </a:r>
                      </a:p>
                    </p:txBody>
                  </p:sp>
                  <p:sp>
                    <p:nvSpPr>
                      <p:cNvPr id="35" name="TextBox 34"/>
                      <p:cNvSpPr txBox="1"/>
                      <p:nvPr/>
                    </p:nvSpPr>
                    <p:spPr>
                      <a:xfrm>
                        <a:off x="972850" y="2011219"/>
                        <a:ext cx="548640" cy="777410"/>
                      </a:xfrm>
                      <a:prstGeom prst="rect">
                        <a:avLst/>
                      </a:prstGeom>
                      <a:noFill/>
                      <a:ln w="12700">
                        <a:solidFill>
                          <a:schemeClr val="tx1"/>
                        </a:solidFill>
                      </a:ln>
                    </p:spPr>
                    <p:txBody>
                      <a:bodyPr wrap="square" rtlCol="0">
                        <a:spAutoFit/>
                      </a:bodyPr>
                      <a:lstStyle/>
                      <a:p>
                        <a:endParaRPr lang="en-US" sz="1350" dirty="0"/>
                      </a:p>
                    </p:txBody>
                  </p:sp>
                  <p:sp>
                    <p:nvSpPr>
                      <p:cNvPr id="36" name="TextBox 35"/>
                      <p:cNvSpPr txBox="1"/>
                      <p:nvPr/>
                    </p:nvSpPr>
                    <p:spPr>
                      <a:xfrm>
                        <a:off x="1520323" y="2012009"/>
                        <a:ext cx="548640" cy="777410"/>
                      </a:xfrm>
                      <a:prstGeom prst="rect">
                        <a:avLst/>
                      </a:prstGeom>
                      <a:noFill/>
                      <a:ln w="12700">
                        <a:solidFill>
                          <a:schemeClr val="tx1"/>
                        </a:solidFill>
                      </a:ln>
                    </p:spPr>
                    <p:txBody>
                      <a:bodyPr wrap="square" rtlCol="0">
                        <a:spAutoFit/>
                      </a:bodyPr>
                      <a:lstStyle/>
                      <a:p>
                        <a:endParaRPr lang="en-US" sz="1350" dirty="0"/>
                      </a:p>
                    </p:txBody>
                  </p:sp>
                </p:grpSp>
                <p:grpSp>
                  <p:nvGrpSpPr>
                    <p:cNvPr id="20" name="Group 19"/>
                    <p:cNvGrpSpPr/>
                    <p:nvPr/>
                  </p:nvGrpSpPr>
                  <p:grpSpPr>
                    <a:xfrm>
                      <a:off x="3453186" y="2904975"/>
                      <a:ext cx="1368897" cy="786920"/>
                      <a:chOff x="1161472" y="3812709"/>
                      <a:chExt cx="1368897" cy="786920"/>
                    </a:xfrm>
                  </p:grpSpPr>
                  <p:sp>
                    <p:nvSpPr>
                      <p:cNvPr id="29" name="TextBox 28"/>
                      <p:cNvSpPr txBox="1"/>
                      <p:nvPr/>
                    </p:nvSpPr>
                    <p:spPr>
                      <a:xfrm>
                        <a:off x="1435792" y="3822219"/>
                        <a:ext cx="548640" cy="777410"/>
                      </a:xfrm>
                      <a:prstGeom prst="rect">
                        <a:avLst/>
                      </a:prstGeom>
                      <a:noFill/>
                      <a:ln w="12700">
                        <a:solidFill>
                          <a:schemeClr val="tx1"/>
                        </a:solidFill>
                      </a:ln>
                    </p:spPr>
                    <p:txBody>
                      <a:bodyPr wrap="square" rtlCol="0">
                        <a:spAutoFit/>
                      </a:bodyPr>
                      <a:lstStyle/>
                      <a:p>
                        <a:endParaRPr lang="en-US" sz="1350" dirty="0"/>
                      </a:p>
                    </p:txBody>
                  </p:sp>
                  <p:pic>
                    <p:nvPicPr>
                      <p:cNvPr id="30" name="Picture 29"/>
                      <p:cNvPicPr/>
                      <p:nvPr/>
                    </p:nvPicPr>
                    <p:blipFill>
                      <a:blip r:embed="rId4">
                        <a:extLst>
                          <a:ext uri="{28A0092B-C50C-407E-A947-70E740481C1C}">
                            <a14:useLocalDpi xmlns:a14="http://schemas.microsoft.com/office/drawing/2010/main" val="0"/>
                          </a:ext>
                        </a:extLst>
                      </a:blip>
                      <a:stretch>
                        <a:fillRect/>
                      </a:stretch>
                    </p:blipFill>
                    <p:spPr>
                      <a:xfrm>
                        <a:off x="2026834" y="3964783"/>
                        <a:ext cx="457200" cy="457200"/>
                      </a:xfrm>
                      <a:prstGeom prst="rect">
                        <a:avLst/>
                      </a:prstGeom>
                    </p:spPr>
                  </p:pic>
                  <p:sp>
                    <p:nvSpPr>
                      <p:cNvPr id="31" name="TextBox 30"/>
                      <p:cNvSpPr txBox="1"/>
                      <p:nvPr/>
                    </p:nvSpPr>
                    <p:spPr>
                      <a:xfrm>
                        <a:off x="1981729" y="3822219"/>
                        <a:ext cx="548640" cy="777410"/>
                      </a:xfrm>
                      <a:prstGeom prst="rect">
                        <a:avLst/>
                      </a:prstGeom>
                      <a:noFill/>
                      <a:ln w="12700">
                        <a:solidFill>
                          <a:schemeClr val="tx1"/>
                        </a:solidFill>
                      </a:ln>
                    </p:spPr>
                    <p:txBody>
                      <a:bodyPr wrap="square" rtlCol="0">
                        <a:spAutoFit/>
                      </a:bodyPr>
                      <a:lstStyle/>
                      <a:p>
                        <a:endParaRPr lang="en-US" sz="1350" dirty="0"/>
                      </a:p>
                    </p:txBody>
                  </p:sp>
                  <p:pic>
                    <p:nvPicPr>
                      <p:cNvPr id="32" name="Picture 31"/>
                      <p:cNvPicPr/>
                      <p:nvPr/>
                    </p:nvPicPr>
                    <p:blipFill>
                      <a:blip r:embed="rId2">
                        <a:extLst>
                          <a:ext uri="{28A0092B-C50C-407E-A947-70E740481C1C}">
                            <a14:useLocalDpi xmlns:a14="http://schemas.microsoft.com/office/drawing/2010/main" val="0"/>
                          </a:ext>
                        </a:extLst>
                      </a:blip>
                      <a:stretch>
                        <a:fillRect/>
                      </a:stretch>
                    </p:blipFill>
                    <p:spPr>
                      <a:xfrm>
                        <a:off x="1461687" y="3842386"/>
                        <a:ext cx="457200" cy="457200"/>
                      </a:xfrm>
                      <a:prstGeom prst="rect">
                        <a:avLst/>
                      </a:prstGeom>
                    </p:spPr>
                  </p:pic>
                  <p:sp>
                    <p:nvSpPr>
                      <p:cNvPr id="33" name="TextBox 32"/>
                      <p:cNvSpPr txBox="1"/>
                      <p:nvPr/>
                    </p:nvSpPr>
                    <p:spPr>
                      <a:xfrm>
                        <a:off x="1161472" y="3812709"/>
                        <a:ext cx="256803" cy="568108"/>
                      </a:xfrm>
                      <a:prstGeom prst="rect">
                        <a:avLst/>
                      </a:prstGeom>
                      <a:noFill/>
                    </p:spPr>
                    <p:txBody>
                      <a:bodyPr wrap="square" rtlCol="0">
                        <a:spAutoFit/>
                      </a:bodyPr>
                      <a:lstStyle/>
                      <a:p>
                        <a:r>
                          <a:rPr lang="en-US" sz="825" dirty="0"/>
                          <a:t>4</a:t>
                        </a:r>
                      </a:p>
                    </p:txBody>
                  </p:sp>
                </p:grpSp>
                <p:grpSp>
                  <p:nvGrpSpPr>
                    <p:cNvPr id="21" name="Group 20"/>
                    <p:cNvGrpSpPr/>
                    <p:nvPr/>
                  </p:nvGrpSpPr>
                  <p:grpSpPr>
                    <a:xfrm>
                      <a:off x="3470704" y="3812692"/>
                      <a:ext cx="1345626" cy="777412"/>
                      <a:chOff x="1196695" y="2835428"/>
                      <a:chExt cx="1345626" cy="777412"/>
                    </a:xfrm>
                  </p:grpSpPr>
                  <p:sp>
                    <p:nvSpPr>
                      <p:cNvPr id="26" name="TextBox 25"/>
                      <p:cNvSpPr txBox="1"/>
                      <p:nvPr/>
                    </p:nvSpPr>
                    <p:spPr>
                      <a:xfrm>
                        <a:off x="1445042" y="2835428"/>
                        <a:ext cx="548640" cy="777409"/>
                      </a:xfrm>
                      <a:prstGeom prst="rect">
                        <a:avLst/>
                      </a:prstGeom>
                      <a:noFill/>
                      <a:ln w="12700">
                        <a:solidFill>
                          <a:schemeClr val="tx1"/>
                        </a:solidFill>
                      </a:ln>
                    </p:spPr>
                    <p:txBody>
                      <a:bodyPr wrap="square" rtlCol="0">
                        <a:spAutoFit/>
                      </a:bodyPr>
                      <a:lstStyle/>
                      <a:p>
                        <a:endParaRPr lang="en-US" sz="1350" dirty="0"/>
                      </a:p>
                    </p:txBody>
                  </p:sp>
                  <p:sp>
                    <p:nvSpPr>
                      <p:cNvPr id="27" name="TextBox 26"/>
                      <p:cNvSpPr txBox="1"/>
                      <p:nvPr/>
                    </p:nvSpPr>
                    <p:spPr>
                      <a:xfrm>
                        <a:off x="1993681" y="2835428"/>
                        <a:ext cx="548640" cy="777412"/>
                      </a:xfrm>
                      <a:prstGeom prst="rect">
                        <a:avLst/>
                      </a:prstGeom>
                      <a:noFill/>
                      <a:ln w="12700">
                        <a:solidFill>
                          <a:schemeClr val="tx1"/>
                        </a:solidFill>
                      </a:ln>
                    </p:spPr>
                    <p:txBody>
                      <a:bodyPr wrap="square" rtlCol="0">
                        <a:spAutoFit/>
                      </a:bodyPr>
                      <a:lstStyle/>
                      <a:p>
                        <a:endParaRPr lang="en-US" sz="1350"/>
                      </a:p>
                    </p:txBody>
                  </p:sp>
                  <p:sp>
                    <p:nvSpPr>
                      <p:cNvPr id="28" name="TextBox 27"/>
                      <p:cNvSpPr txBox="1"/>
                      <p:nvPr/>
                    </p:nvSpPr>
                    <p:spPr>
                      <a:xfrm>
                        <a:off x="1196695" y="2865596"/>
                        <a:ext cx="256803" cy="568108"/>
                      </a:xfrm>
                      <a:prstGeom prst="rect">
                        <a:avLst/>
                      </a:prstGeom>
                      <a:noFill/>
                      <a:ln>
                        <a:solidFill>
                          <a:schemeClr val="bg1"/>
                        </a:solidFill>
                      </a:ln>
                    </p:spPr>
                    <p:txBody>
                      <a:bodyPr wrap="square" rtlCol="0">
                        <a:spAutoFit/>
                      </a:bodyPr>
                      <a:lstStyle/>
                      <a:p>
                        <a:r>
                          <a:rPr lang="en-US" sz="825" dirty="0"/>
                          <a:t>6</a:t>
                        </a:r>
                      </a:p>
                    </p:txBody>
                  </p:sp>
                </p:grpSp>
                <p:grpSp>
                  <p:nvGrpSpPr>
                    <p:cNvPr id="22" name="Group 21"/>
                    <p:cNvGrpSpPr/>
                    <p:nvPr/>
                  </p:nvGrpSpPr>
                  <p:grpSpPr>
                    <a:xfrm>
                      <a:off x="3491078" y="4710899"/>
                      <a:ext cx="1353076" cy="777412"/>
                      <a:chOff x="1206611" y="3810000"/>
                      <a:chExt cx="1353076" cy="777412"/>
                    </a:xfrm>
                  </p:grpSpPr>
                  <p:sp>
                    <p:nvSpPr>
                      <p:cNvPr id="23" name="TextBox 22"/>
                      <p:cNvSpPr txBox="1"/>
                      <p:nvPr/>
                    </p:nvSpPr>
                    <p:spPr>
                      <a:xfrm>
                        <a:off x="1462407" y="3810000"/>
                        <a:ext cx="548640" cy="777409"/>
                      </a:xfrm>
                      <a:prstGeom prst="rect">
                        <a:avLst/>
                      </a:prstGeom>
                      <a:noFill/>
                      <a:ln w="12700">
                        <a:solidFill>
                          <a:schemeClr val="tx1"/>
                        </a:solidFill>
                      </a:ln>
                    </p:spPr>
                    <p:txBody>
                      <a:bodyPr wrap="square" rtlCol="0">
                        <a:spAutoFit/>
                      </a:bodyPr>
                      <a:lstStyle/>
                      <a:p>
                        <a:endParaRPr lang="en-US" sz="1350" dirty="0"/>
                      </a:p>
                    </p:txBody>
                  </p:sp>
                  <p:sp>
                    <p:nvSpPr>
                      <p:cNvPr id="24" name="TextBox 23"/>
                      <p:cNvSpPr txBox="1"/>
                      <p:nvPr/>
                    </p:nvSpPr>
                    <p:spPr>
                      <a:xfrm>
                        <a:off x="2011047" y="3810000"/>
                        <a:ext cx="548640" cy="777412"/>
                      </a:xfrm>
                      <a:prstGeom prst="rect">
                        <a:avLst/>
                      </a:prstGeom>
                      <a:noFill/>
                      <a:ln w="12700">
                        <a:solidFill>
                          <a:schemeClr val="tx1"/>
                        </a:solidFill>
                      </a:ln>
                    </p:spPr>
                    <p:txBody>
                      <a:bodyPr wrap="square" rtlCol="0">
                        <a:spAutoFit/>
                      </a:bodyPr>
                      <a:lstStyle/>
                      <a:p>
                        <a:endParaRPr lang="en-US" sz="1350" dirty="0"/>
                      </a:p>
                    </p:txBody>
                  </p:sp>
                  <p:sp>
                    <p:nvSpPr>
                      <p:cNvPr id="25" name="TextBox 24"/>
                      <p:cNvSpPr txBox="1"/>
                      <p:nvPr/>
                    </p:nvSpPr>
                    <p:spPr>
                      <a:xfrm>
                        <a:off x="1206611" y="3883347"/>
                        <a:ext cx="256803" cy="568108"/>
                      </a:xfrm>
                      <a:prstGeom prst="rect">
                        <a:avLst/>
                      </a:prstGeom>
                      <a:noFill/>
                    </p:spPr>
                    <p:txBody>
                      <a:bodyPr wrap="square" rtlCol="0">
                        <a:spAutoFit/>
                      </a:bodyPr>
                      <a:lstStyle/>
                      <a:p>
                        <a:r>
                          <a:rPr lang="en-US" sz="825" dirty="0"/>
                          <a:t>8</a:t>
                        </a:r>
                      </a:p>
                    </p:txBody>
                  </p:sp>
                </p:gr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390766" y="4764239"/>
                    <a:ext cx="457200" cy="457200"/>
                  </a:xfrm>
                  <a:prstGeom prst="rect">
                    <a:avLst/>
                  </a:prstGeom>
                </p:spPr>
              </p:pic>
            </p:grpSp>
          </p:grpSp>
        </p:grpSp>
      </p:grpSp>
      <p:sp>
        <p:nvSpPr>
          <p:cNvPr id="54" name="Title 1"/>
          <p:cNvSpPr txBox="1">
            <a:spLocks/>
          </p:cNvSpPr>
          <p:nvPr/>
        </p:nvSpPr>
        <p:spPr>
          <a:xfrm>
            <a:off x="457200" y="422724"/>
            <a:ext cx="8229600" cy="543191"/>
          </a:xfrm>
          <a:prstGeom prst="rect">
            <a:avLst/>
          </a:prstGeom>
        </p:spPr>
        <p:txBody>
          <a:bodyPr vert="horz" lIns="91440" tIns="45720" rIns="91440" bIns="45720" rtlCol="0" anchor="ctr">
            <a:normAutofit fontScale="90000" lnSpcReduction="10000"/>
          </a:bodyPr>
          <a:lstStyle>
            <a:lvl1pPr algn="l" defTabSz="457200" rtl="0" eaLnBrk="1" latinLnBrk="0" hangingPunct="1">
              <a:spcBef>
                <a:spcPct val="0"/>
              </a:spcBef>
              <a:buNone/>
              <a:defRPr sz="3600" b="1" kern="1200">
                <a:solidFill>
                  <a:schemeClr val="tx1"/>
                </a:solidFill>
                <a:latin typeface="Arial"/>
                <a:ea typeface="+mj-ea"/>
                <a:cs typeface="+mj-cs"/>
              </a:defRPr>
            </a:lvl1pPr>
          </a:lstStyle>
          <a:p>
            <a:r>
              <a:rPr lang="en-SG" dirty="0"/>
              <a:t>Single-State Problem</a:t>
            </a:r>
          </a:p>
        </p:txBody>
      </p:sp>
    </p:spTree>
    <p:extLst>
      <p:ext uri="{BB962C8B-B14F-4D97-AF65-F5344CB8AC3E}">
        <p14:creationId xmlns:p14="http://schemas.microsoft.com/office/powerpoint/2010/main" val="2710153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Multiple-State Problem</a:t>
            </a:r>
          </a:p>
        </p:txBody>
      </p:sp>
      <p:sp>
        <p:nvSpPr>
          <p:cNvPr id="3" name="Content Placeholder 2"/>
          <p:cNvSpPr>
            <a:spLocks noGrp="1"/>
          </p:cNvSpPr>
          <p:nvPr>
            <p:ph idx="1"/>
          </p:nvPr>
        </p:nvSpPr>
        <p:spPr>
          <a:xfrm>
            <a:off x="857250" y="1086822"/>
            <a:ext cx="6800850" cy="3943350"/>
          </a:xfrm>
        </p:spPr>
        <p:txBody>
          <a:bodyPr>
            <a:normAutofit lnSpcReduction="10000"/>
          </a:bodyPr>
          <a:lstStyle/>
          <a:p>
            <a:pPr marL="1028700" lvl="1">
              <a:buClr>
                <a:schemeClr val="tx1"/>
              </a:buClr>
            </a:pPr>
            <a:r>
              <a:rPr lang="en-SG" sz="1800" dirty="0">
                <a:solidFill>
                  <a:srgbClr val="2F0EF8"/>
                </a:solidFill>
              </a:rPr>
              <a:t>Inaccessible</a:t>
            </a:r>
            <a:r>
              <a:rPr lang="en-SG" sz="1800" dirty="0"/>
              <a:t> world state (with limited sensory information):</a:t>
            </a:r>
          </a:p>
          <a:p>
            <a:pPr marL="1371600" lvl="3">
              <a:buClr>
                <a:schemeClr val="tx1"/>
              </a:buClr>
              <a:buSzPct val="50000"/>
              <a:buFont typeface="Wingdings" panose="05000000000000000000" pitchFamily="2" charset="2"/>
              <a:buChar char="q"/>
            </a:pPr>
            <a:r>
              <a:rPr lang="en-SG" sz="1500" dirty="0"/>
              <a:t>agent only knows which sets of states it is in</a:t>
            </a:r>
          </a:p>
          <a:p>
            <a:pPr marL="942975" lvl="1" indent="-257175">
              <a:buClr>
                <a:schemeClr val="tx1"/>
              </a:buClr>
            </a:pPr>
            <a:r>
              <a:rPr lang="en-US" sz="1800" dirty="0">
                <a:solidFill>
                  <a:srgbClr val="FF0000"/>
                </a:solidFill>
              </a:rPr>
              <a:t>  </a:t>
            </a:r>
            <a:r>
              <a:rPr lang="en-SG" sz="1800" dirty="0">
                <a:solidFill>
                  <a:srgbClr val="2F0EF8"/>
                </a:solidFill>
              </a:rPr>
              <a:t>Known </a:t>
            </a:r>
            <a:r>
              <a:rPr lang="en-SG" sz="1800" dirty="0"/>
              <a:t>outcome of action (deterministic)</a:t>
            </a:r>
          </a:p>
          <a:p>
            <a:pPr marL="942975" lvl="1" indent="-257175">
              <a:buClr>
                <a:schemeClr val="tx1"/>
              </a:buClr>
            </a:pPr>
            <a:endParaRPr lang="en-SG" sz="1800" dirty="0"/>
          </a:p>
          <a:p>
            <a:pPr marL="942975" lvl="1" indent="-257175">
              <a:buClr>
                <a:schemeClr val="tx1"/>
              </a:buClr>
            </a:pPr>
            <a:endParaRPr lang="en-SG" sz="1800" dirty="0"/>
          </a:p>
          <a:p>
            <a:pPr marL="942975" lvl="1" indent="-257175">
              <a:buClr>
                <a:schemeClr val="tx1"/>
              </a:buClr>
            </a:pPr>
            <a:endParaRPr lang="en-SG" sz="1800" dirty="0"/>
          </a:p>
          <a:p>
            <a:pPr marL="942975" lvl="1" indent="-257175">
              <a:buClr>
                <a:schemeClr val="tx1"/>
              </a:buClr>
            </a:pPr>
            <a:endParaRPr lang="en-SG" sz="1800" dirty="0"/>
          </a:p>
          <a:p>
            <a:pPr marL="942975" lvl="1" indent="-257175">
              <a:buClr>
                <a:schemeClr val="tx1"/>
              </a:buClr>
            </a:pPr>
            <a:endParaRPr lang="en-SG" sz="1800" dirty="0"/>
          </a:p>
          <a:p>
            <a:pPr marL="942975" lvl="1" indent="-257175">
              <a:buClr>
                <a:schemeClr val="tx1"/>
              </a:buClr>
            </a:pPr>
            <a:endParaRPr lang="en-SG" sz="1800" dirty="0"/>
          </a:p>
          <a:p>
            <a:pPr marL="942975" lvl="1" indent="-257175">
              <a:buClr>
                <a:schemeClr val="tx1"/>
              </a:buClr>
            </a:pPr>
            <a:r>
              <a:rPr lang="en-SG" sz="1800" dirty="0"/>
              <a:t>e.g.: start in {1, 2, 3, 4, 5, 6, 7, 8}</a:t>
            </a:r>
          </a:p>
          <a:p>
            <a:pPr marL="1371600" lvl="3">
              <a:buClr>
                <a:schemeClr val="tx1"/>
              </a:buClr>
              <a:buSzPct val="50000"/>
              <a:buFont typeface="Wingdings" panose="05000000000000000000" pitchFamily="2" charset="2"/>
              <a:buChar char="q"/>
            </a:pPr>
            <a:r>
              <a:rPr lang="en-SG" sz="1500" dirty="0"/>
              <a:t>Action </a:t>
            </a:r>
            <a:r>
              <a:rPr lang="en-SG" sz="1500" b="1" dirty="0"/>
              <a:t>right</a:t>
            </a:r>
            <a:r>
              <a:rPr lang="en-SG" sz="1500" dirty="0"/>
              <a:t> goes to {2, 4, 6, 8}</a:t>
            </a:r>
          </a:p>
          <a:p>
            <a:pPr marL="1371600" lvl="3">
              <a:buClr>
                <a:schemeClr val="tx1"/>
              </a:buClr>
              <a:buSzPct val="50000"/>
              <a:buFont typeface="Wingdings" panose="05000000000000000000" pitchFamily="2" charset="2"/>
              <a:buChar char="q"/>
            </a:pPr>
            <a:r>
              <a:rPr lang="en-SG" sz="1500" dirty="0"/>
              <a:t>Solution: </a:t>
            </a:r>
            <a:r>
              <a:rPr lang="en-SG" sz="1500" b="1" dirty="0"/>
              <a:t>right, suck, left, suck</a:t>
            </a:r>
          </a:p>
          <a:p>
            <a:pPr marL="942975" lvl="1" indent="-257175">
              <a:buClr>
                <a:schemeClr val="tx1"/>
              </a:buClr>
            </a:pPr>
            <a:endParaRPr lang="en-SG" sz="1800" dirty="0"/>
          </a:p>
          <a:p>
            <a:pPr marL="942975" lvl="1" indent="-257175"/>
            <a:endParaRPr lang="en-SG" sz="1500" dirty="0">
              <a:solidFill>
                <a:srgbClr val="2F0EF8"/>
              </a:solidFill>
            </a:endParaRPr>
          </a:p>
        </p:txBody>
      </p:sp>
      <p:grpSp>
        <p:nvGrpSpPr>
          <p:cNvPr id="6" name="Group 5"/>
          <p:cNvGrpSpPr/>
          <p:nvPr/>
        </p:nvGrpSpPr>
        <p:grpSpPr>
          <a:xfrm>
            <a:off x="2989254" y="2428874"/>
            <a:ext cx="2536843" cy="1535702"/>
            <a:chOff x="1493333" y="2836395"/>
            <a:chExt cx="3382457" cy="3366405"/>
          </a:xfrm>
        </p:grpSpPr>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3696252" y="2836395"/>
              <a:ext cx="457200" cy="457200"/>
            </a:xfrm>
            <a:prstGeom prst="rect">
              <a:avLst/>
            </a:prstGeom>
          </p:spPr>
        </p:pic>
        <p:grpSp>
          <p:nvGrpSpPr>
            <p:cNvPr id="8" name="Group 7"/>
            <p:cNvGrpSpPr/>
            <p:nvPr/>
          </p:nvGrpSpPr>
          <p:grpSpPr>
            <a:xfrm>
              <a:off x="1493333" y="2899574"/>
              <a:ext cx="3382457" cy="3303226"/>
              <a:chOff x="1172136" y="2349572"/>
              <a:chExt cx="3382457" cy="3303226"/>
            </a:xfrm>
          </p:grpSpPr>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4035505" y="2398789"/>
                <a:ext cx="386717" cy="441960"/>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052657" y="4139318"/>
                <a:ext cx="457200" cy="457200"/>
              </a:xfrm>
              <a:prstGeom prst="rect">
                <a:avLst/>
              </a:prstGeom>
            </p:spPr>
          </p:pic>
          <p:grpSp>
            <p:nvGrpSpPr>
              <p:cNvPr id="11" name="Group 10"/>
              <p:cNvGrpSpPr/>
              <p:nvPr/>
            </p:nvGrpSpPr>
            <p:grpSpPr>
              <a:xfrm>
                <a:off x="1172136" y="2349572"/>
                <a:ext cx="3382457" cy="3303226"/>
                <a:chOff x="1493333" y="2095960"/>
                <a:chExt cx="3382457" cy="3303226"/>
              </a:xfrm>
            </p:grpSpPr>
            <p:pic>
              <p:nvPicPr>
                <p:cNvPr id="12" name="Picture 11"/>
                <p:cNvPicPr/>
                <p:nvPr/>
              </p:nvPicPr>
              <p:blipFill>
                <a:blip r:embed="rId5">
                  <a:extLst>
                    <a:ext uri="{28A0092B-C50C-407E-A947-70E740481C1C}">
                      <a14:useLocalDpi xmlns:a14="http://schemas.microsoft.com/office/drawing/2010/main" val="0"/>
                    </a:ext>
                  </a:extLst>
                </a:blip>
                <a:stretch>
                  <a:fillRect/>
                </a:stretch>
              </p:blipFill>
              <p:spPr>
                <a:xfrm>
                  <a:off x="1928423" y="4802339"/>
                  <a:ext cx="457200" cy="457200"/>
                </a:xfrm>
                <a:prstGeom prst="rect">
                  <a:avLst/>
                </a:prstGeom>
              </p:spPr>
            </p:pic>
            <p:grpSp>
              <p:nvGrpSpPr>
                <p:cNvPr id="13" name="Group 12"/>
                <p:cNvGrpSpPr/>
                <p:nvPr/>
              </p:nvGrpSpPr>
              <p:grpSpPr>
                <a:xfrm>
                  <a:off x="1493333" y="2095960"/>
                  <a:ext cx="3382457" cy="3303226"/>
                  <a:chOff x="1493333" y="2076286"/>
                  <a:chExt cx="3382457" cy="3303226"/>
                </a:xfrm>
              </p:grpSpPr>
              <p:grpSp>
                <p:nvGrpSpPr>
                  <p:cNvPr id="14" name="Group 13"/>
                  <p:cNvGrpSpPr/>
                  <p:nvPr/>
                </p:nvGrpSpPr>
                <p:grpSpPr>
                  <a:xfrm>
                    <a:off x="1493333" y="2076286"/>
                    <a:ext cx="3382457" cy="3303226"/>
                    <a:chOff x="1461697" y="2068666"/>
                    <a:chExt cx="3382457" cy="3303226"/>
                  </a:xfrm>
                </p:grpSpPr>
                <p:grpSp>
                  <p:nvGrpSpPr>
                    <p:cNvPr id="16" name="Group 15"/>
                    <p:cNvGrpSpPr/>
                    <p:nvPr/>
                  </p:nvGrpSpPr>
                  <p:grpSpPr>
                    <a:xfrm>
                      <a:off x="1461697" y="2094301"/>
                      <a:ext cx="1518286" cy="670272"/>
                      <a:chOff x="1026794" y="1968735"/>
                      <a:chExt cx="1518286" cy="670272"/>
                    </a:xfrm>
                  </p:grpSpPr>
                  <p:sp>
                    <p:nvSpPr>
                      <p:cNvPr id="50" name="Text Box 12"/>
                      <p:cNvSpPr txBox="1"/>
                      <p:nvPr/>
                    </p:nvSpPr>
                    <p:spPr>
                      <a:xfrm>
                        <a:off x="1026794" y="1968735"/>
                        <a:ext cx="428625" cy="2762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1</a:t>
                        </a:r>
                      </a:p>
                    </p:txBody>
                  </p:sp>
                  <p:sp>
                    <p:nvSpPr>
                      <p:cNvPr id="51" name="TextBox 50"/>
                      <p:cNvSpPr txBox="1"/>
                      <p:nvPr/>
                    </p:nvSpPr>
                    <p:spPr>
                      <a:xfrm>
                        <a:off x="1447800" y="1981199"/>
                        <a:ext cx="548640" cy="657808"/>
                      </a:xfrm>
                      <a:prstGeom prst="rect">
                        <a:avLst/>
                      </a:prstGeom>
                      <a:noFill/>
                      <a:ln w="12700">
                        <a:solidFill>
                          <a:schemeClr val="tx1"/>
                        </a:solidFill>
                      </a:ln>
                    </p:spPr>
                    <p:txBody>
                      <a:bodyPr wrap="square" rtlCol="0">
                        <a:spAutoFit/>
                      </a:bodyPr>
                      <a:lstStyle/>
                      <a:p>
                        <a:endParaRPr lang="en-US" sz="1350" dirty="0"/>
                      </a:p>
                    </p:txBody>
                  </p:sp>
                  <p:pic>
                    <p:nvPicPr>
                      <p:cNvPr id="52" name="Picture 51"/>
                      <p:cNvPicPr/>
                      <p:nvPr/>
                    </p:nvPicPr>
                    <p:blipFill>
                      <a:blip r:embed="rId4">
                        <a:extLst>
                          <a:ext uri="{28A0092B-C50C-407E-A947-70E740481C1C}">
                            <a14:useLocalDpi xmlns:a14="http://schemas.microsoft.com/office/drawing/2010/main" val="0"/>
                          </a:ext>
                        </a:extLst>
                      </a:blip>
                      <a:stretch>
                        <a:fillRect/>
                      </a:stretch>
                    </p:blipFill>
                    <p:spPr>
                      <a:xfrm>
                        <a:off x="1532571" y="2034540"/>
                        <a:ext cx="386717" cy="441960"/>
                      </a:xfrm>
                      <a:prstGeom prst="rect">
                        <a:avLst/>
                      </a:prstGeom>
                    </p:spPr>
                  </p:pic>
                  <p:sp>
                    <p:nvSpPr>
                      <p:cNvPr id="53" name="TextBox 52"/>
                      <p:cNvSpPr txBox="1"/>
                      <p:nvPr/>
                    </p:nvSpPr>
                    <p:spPr>
                      <a:xfrm>
                        <a:off x="1996440" y="1981199"/>
                        <a:ext cx="548640" cy="657808"/>
                      </a:xfrm>
                      <a:prstGeom prst="rect">
                        <a:avLst/>
                      </a:prstGeom>
                      <a:noFill/>
                      <a:ln w="12700">
                        <a:solidFill>
                          <a:schemeClr val="tx1"/>
                        </a:solidFill>
                      </a:ln>
                    </p:spPr>
                    <p:txBody>
                      <a:bodyPr wrap="square" rtlCol="0">
                        <a:spAutoFit/>
                      </a:bodyPr>
                      <a:lstStyle/>
                      <a:p>
                        <a:endParaRPr lang="en-US" sz="1350" dirty="0"/>
                      </a:p>
                    </p:txBody>
                  </p:sp>
                  <p:pic>
                    <p:nvPicPr>
                      <p:cNvPr id="54" name="Picture 53"/>
                      <p:cNvPicPr/>
                      <p:nvPr/>
                    </p:nvPicPr>
                    <p:blipFill>
                      <a:blip r:embed="rId3">
                        <a:extLst>
                          <a:ext uri="{28A0092B-C50C-407E-A947-70E740481C1C}">
                            <a14:useLocalDpi xmlns:a14="http://schemas.microsoft.com/office/drawing/2010/main" val="0"/>
                          </a:ext>
                        </a:extLst>
                      </a:blip>
                      <a:stretch>
                        <a:fillRect/>
                      </a:stretch>
                    </p:blipFill>
                    <p:spPr>
                      <a:xfrm>
                        <a:off x="2042160" y="2034540"/>
                        <a:ext cx="457200" cy="457200"/>
                      </a:xfrm>
                      <a:prstGeom prst="rect">
                        <a:avLst/>
                      </a:prstGeom>
                    </p:spPr>
                  </p:pic>
                </p:grpSp>
                <p:grpSp>
                  <p:nvGrpSpPr>
                    <p:cNvPr id="17" name="Group 16"/>
                    <p:cNvGrpSpPr/>
                    <p:nvPr/>
                  </p:nvGrpSpPr>
                  <p:grpSpPr>
                    <a:xfrm>
                      <a:off x="1507417" y="2934652"/>
                      <a:ext cx="1454861" cy="657810"/>
                      <a:chOff x="1535991" y="2895600"/>
                      <a:chExt cx="1454861" cy="657810"/>
                    </a:xfrm>
                  </p:grpSpPr>
                  <p:sp>
                    <p:nvSpPr>
                      <p:cNvPr id="46" name="TextBox 45"/>
                      <p:cNvSpPr txBox="1"/>
                      <p:nvPr/>
                    </p:nvSpPr>
                    <p:spPr>
                      <a:xfrm>
                        <a:off x="1893572" y="2895600"/>
                        <a:ext cx="548640" cy="657810"/>
                      </a:xfrm>
                      <a:prstGeom prst="rect">
                        <a:avLst/>
                      </a:prstGeom>
                      <a:noFill/>
                      <a:ln w="12700">
                        <a:solidFill>
                          <a:schemeClr val="tx1"/>
                        </a:solidFill>
                      </a:ln>
                    </p:spPr>
                    <p:txBody>
                      <a:bodyPr wrap="square" rtlCol="0">
                        <a:spAutoFit/>
                      </a:bodyPr>
                      <a:lstStyle/>
                      <a:p>
                        <a:endParaRPr lang="en-US" sz="1350" dirty="0"/>
                      </a:p>
                    </p:txBody>
                  </p:sp>
                  <p:pic>
                    <p:nvPicPr>
                      <p:cNvPr id="47" name="Picture 46"/>
                      <p:cNvPicPr/>
                      <p:nvPr/>
                    </p:nvPicPr>
                    <p:blipFill>
                      <a:blip r:embed="rId4">
                        <a:extLst>
                          <a:ext uri="{28A0092B-C50C-407E-A947-70E740481C1C}">
                            <a14:useLocalDpi xmlns:a14="http://schemas.microsoft.com/office/drawing/2010/main" val="0"/>
                          </a:ext>
                        </a:extLst>
                      </a:blip>
                      <a:stretch>
                        <a:fillRect/>
                      </a:stretch>
                    </p:blipFill>
                    <p:spPr>
                      <a:xfrm>
                        <a:off x="1948815" y="2954655"/>
                        <a:ext cx="457200" cy="457200"/>
                      </a:xfrm>
                      <a:prstGeom prst="rect">
                        <a:avLst/>
                      </a:prstGeom>
                    </p:spPr>
                  </p:pic>
                  <p:sp>
                    <p:nvSpPr>
                      <p:cNvPr id="48" name="TextBox 47"/>
                      <p:cNvSpPr txBox="1"/>
                      <p:nvPr/>
                    </p:nvSpPr>
                    <p:spPr>
                      <a:xfrm>
                        <a:off x="2442212" y="2895600"/>
                        <a:ext cx="548640" cy="657808"/>
                      </a:xfrm>
                      <a:prstGeom prst="rect">
                        <a:avLst/>
                      </a:prstGeom>
                      <a:noFill/>
                      <a:ln w="12700">
                        <a:solidFill>
                          <a:schemeClr val="tx1"/>
                        </a:solidFill>
                      </a:ln>
                    </p:spPr>
                    <p:txBody>
                      <a:bodyPr wrap="square" rtlCol="0">
                        <a:spAutoFit/>
                      </a:bodyPr>
                      <a:lstStyle/>
                      <a:p>
                        <a:endParaRPr lang="en-US" sz="1350"/>
                      </a:p>
                    </p:txBody>
                  </p:sp>
                  <p:sp>
                    <p:nvSpPr>
                      <p:cNvPr id="49" name="TextBox 48"/>
                      <p:cNvSpPr txBox="1"/>
                      <p:nvPr/>
                    </p:nvSpPr>
                    <p:spPr>
                      <a:xfrm>
                        <a:off x="1535991" y="2895600"/>
                        <a:ext cx="256803" cy="480706"/>
                      </a:xfrm>
                      <a:prstGeom prst="rect">
                        <a:avLst/>
                      </a:prstGeom>
                      <a:noFill/>
                      <a:ln>
                        <a:solidFill>
                          <a:schemeClr val="bg1"/>
                        </a:solidFill>
                      </a:ln>
                    </p:spPr>
                    <p:txBody>
                      <a:bodyPr wrap="square" rtlCol="0">
                        <a:spAutoFit/>
                      </a:bodyPr>
                      <a:lstStyle/>
                      <a:p>
                        <a:r>
                          <a:rPr lang="en-US" sz="825" dirty="0"/>
                          <a:t>3</a:t>
                        </a:r>
                      </a:p>
                    </p:txBody>
                  </p:sp>
                </p:grpSp>
                <p:grpSp>
                  <p:nvGrpSpPr>
                    <p:cNvPr id="18" name="Group 17"/>
                    <p:cNvGrpSpPr/>
                    <p:nvPr/>
                  </p:nvGrpSpPr>
                  <p:grpSpPr>
                    <a:xfrm>
                      <a:off x="1492364" y="3796664"/>
                      <a:ext cx="1454861" cy="657808"/>
                      <a:chOff x="1535991" y="3810000"/>
                      <a:chExt cx="1454861" cy="657808"/>
                    </a:xfrm>
                  </p:grpSpPr>
                  <p:sp>
                    <p:nvSpPr>
                      <p:cNvPr id="41" name="TextBox 40"/>
                      <p:cNvSpPr txBox="1"/>
                      <p:nvPr/>
                    </p:nvSpPr>
                    <p:spPr>
                      <a:xfrm>
                        <a:off x="1893572" y="3810000"/>
                        <a:ext cx="548640" cy="657808"/>
                      </a:xfrm>
                      <a:prstGeom prst="rect">
                        <a:avLst/>
                      </a:prstGeom>
                      <a:noFill/>
                      <a:ln w="12700">
                        <a:solidFill>
                          <a:schemeClr val="tx1"/>
                        </a:solidFill>
                      </a:ln>
                    </p:spPr>
                    <p:txBody>
                      <a:bodyPr wrap="square" rtlCol="0">
                        <a:spAutoFit/>
                      </a:bodyPr>
                      <a:lstStyle/>
                      <a:p>
                        <a:endParaRPr lang="en-US" sz="1350" dirty="0"/>
                      </a:p>
                    </p:txBody>
                  </p:sp>
                  <p:pic>
                    <p:nvPicPr>
                      <p:cNvPr id="42" name="Picture 41"/>
                      <p:cNvPicPr/>
                      <p:nvPr/>
                    </p:nvPicPr>
                    <p:blipFill>
                      <a:blip r:embed="rId5">
                        <a:extLst>
                          <a:ext uri="{28A0092B-C50C-407E-A947-70E740481C1C}">
                            <a14:useLocalDpi xmlns:a14="http://schemas.microsoft.com/office/drawing/2010/main" val="0"/>
                          </a:ext>
                        </a:extLst>
                      </a:blip>
                      <a:stretch>
                        <a:fillRect/>
                      </a:stretch>
                    </p:blipFill>
                    <p:spPr>
                      <a:xfrm>
                        <a:off x="1910715" y="3855720"/>
                        <a:ext cx="457200" cy="457200"/>
                      </a:xfrm>
                      <a:prstGeom prst="rect">
                        <a:avLst/>
                      </a:prstGeom>
                    </p:spPr>
                  </p:pic>
                  <p:sp>
                    <p:nvSpPr>
                      <p:cNvPr id="43" name="TextBox 42"/>
                      <p:cNvSpPr txBox="1"/>
                      <p:nvPr/>
                    </p:nvSpPr>
                    <p:spPr>
                      <a:xfrm>
                        <a:off x="2442212" y="3810000"/>
                        <a:ext cx="548640" cy="657808"/>
                      </a:xfrm>
                      <a:prstGeom prst="rect">
                        <a:avLst/>
                      </a:prstGeom>
                      <a:noFill/>
                      <a:ln w="12700">
                        <a:solidFill>
                          <a:schemeClr val="tx1"/>
                        </a:solidFill>
                      </a:ln>
                    </p:spPr>
                    <p:txBody>
                      <a:bodyPr wrap="square" rtlCol="0">
                        <a:spAutoFit/>
                      </a:bodyPr>
                      <a:lstStyle/>
                      <a:p>
                        <a:endParaRPr lang="en-US" sz="1350" dirty="0"/>
                      </a:p>
                    </p:txBody>
                  </p:sp>
                  <p:pic>
                    <p:nvPicPr>
                      <p:cNvPr id="44" name="Picture 43"/>
                      <p:cNvPicPr/>
                      <p:nvPr/>
                    </p:nvPicPr>
                    <p:blipFill>
                      <a:blip r:embed="rId3">
                        <a:extLst>
                          <a:ext uri="{28A0092B-C50C-407E-A947-70E740481C1C}">
                            <a14:useLocalDpi xmlns:a14="http://schemas.microsoft.com/office/drawing/2010/main" val="0"/>
                          </a:ext>
                        </a:extLst>
                      </a:blip>
                      <a:stretch>
                        <a:fillRect/>
                      </a:stretch>
                    </p:blipFill>
                    <p:spPr>
                      <a:xfrm>
                        <a:off x="2497455" y="3886200"/>
                        <a:ext cx="457200" cy="457200"/>
                      </a:xfrm>
                      <a:prstGeom prst="rect">
                        <a:avLst/>
                      </a:prstGeom>
                    </p:spPr>
                  </p:pic>
                  <p:sp>
                    <p:nvSpPr>
                      <p:cNvPr id="45" name="TextBox 44"/>
                      <p:cNvSpPr txBox="1"/>
                      <p:nvPr/>
                    </p:nvSpPr>
                    <p:spPr>
                      <a:xfrm>
                        <a:off x="1535991" y="3886199"/>
                        <a:ext cx="256803" cy="480707"/>
                      </a:xfrm>
                      <a:prstGeom prst="rect">
                        <a:avLst/>
                      </a:prstGeom>
                      <a:noFill/>
                    </p:spPr>
                    <p:txBody>
                      <a:bodyPr wrap="square" rtlCol="0">
                        <a:spAutoFit/>
                      </a:bodyPr>
                      <a:lstStyle/>
                      <a:p>
                        <a:r>
                          <a:rPr lang="en-US" sz="825" dirty="0"/>
                          <a:t>5</a:t>
                        </a:r>
                      </a:p>
                    </p:txBody>
                  </p:sp>
                </p:grpSp>
                <p:grpSp>
                  <p:nvGrpSpPr>
                    <p:cNvPr id="19" name="Group 18"/>
                    <p:cNvGrpSpPr/>
                    <p:nvPr/>
                  </p:nvGrpSpPr>
                  <p:grpSpPr>
                    <a:xfrm>
                      <a:off x="1500547" y="4710899"/>
                      <a:ext cx="1454861" cy="660993"/>
                      <a:chOff x="1535991" y="3806814"/>
                      <a:chExt cx="1454861" cy="660993"/>
                    </a:xfrm>
                  </p:grpSpPr>
                  <p:sp>
                    <p:nvSpPr>
                      <p:cNvPr id="38" name="TextBox 37"/>
                      <p:cNvSpPr txBox="1"/>
                      <p:nvPr/>
                    </p:nvSpPr>
                    <p:spPr>
                      <a:xfrm>
                        <a:off x="1893572" y="3806814"/>
                        <a:ext cx="548640" cy="657808"/>
                      </a:xfrm>
                      <a:prstGeom prst="rect">
                        <a:avLst/>
                      </a:prstGeom>
                      <a:noFill/>
                      <a:ln w="12700">
                        <a:solidFill>
                          <a:schemeClr val="tx1"/>
                        </a:solidFill>
                      </a:ln>
                    </p:spPr>
                    <p:txBody>
                      <a:bodyPr wrap="square" rtlCol="0">
                        <a:spAutoFit/>
                      </a:bodyPr>
                      <a:lstStyle/>
                      <a:p>
                        <a:endParaRPr lang="en-US" sz="1350" dirty="0"/>
                      </a:p>
                    </p:txBody>
                  </p:sp>
                  <p:sp>
                    <p:nvSpPr>
                      <p:cNvPr id="39" name="TextBox 38"/>
                      <p:cNvSpPr txBox="1"/>
                      <p:nvPr/>
                    </p:nvSpPr>
                    <p:spPr>
                      <a:xfrm>
                        <a:off x="2442212" y="3809999"/>
                        <a:ext cx="548640" cy="657808"/>
                      </a:xfrm>
                      <a:prstGeom prst="rect">
                        <a:avLst/>
                      </a:prstGeom>
                      <a:noFill/>
                      <a:ln w="12700">
                        <a:solidFill>
                          <a:schemeClr val="tx1"/>
                        </a:solidFill>
                      </a:ln>
                    </p:spPr>
                    <p:txBody>
                      <a:bodyPr wrap="square" rtlCol="0">
                        <a:spAutoFit/>
                      </a:bodyPr>
                      <a:lstStyle/>
                      <a:p>
                        <a:endParaRPr lang="en-US" sz="1350" dirty="0"/>
                      </a:p>
                    </p:txBody>
                  </p:sp>
                  <p:sp>
                    <p:nvSpPr>
                      <p:cNvPr id="40" name="TextBox 39"/>
                      <p:cNvSpPr txBox="1"/>
                      <p:nvPr/>
                    </p:nvSpPr>
                    <p:spPr>
                      <a:xfrm>
                        <a:off x="1535991" y="3886201"/>
                        <a:ext cx="256803" cy="480706"/>
                      </a:xfrm>
                      <a:prstGeom prst="rect">
                        <a:avLst/>
                      </a:prstGeom>
                      <a:noFill/>
                    </p:spPr>
                    <p:txBody>
                      <a:bodyPr wrap="square" rtlCol="0">
                        <a:spAutoFit/>
                      </a:bodyPr>
                      <a:lstStyle/>
                      <a:p>
                        <a:r>
                          <a:rPr lang="en-US" sz="825" dirty="0"/>
                          <a:t>7</a:t>
                        </a:r>
                      </a:p>
                    </p:txBody>
                  </p:sp>
                </p:grpSp>
                <p:grpSp>
                  <p:nvGrpSpPr>
                    <p:cNvPr id="20" name="Group 19"/>
                    <p:cNvGrpSpPr/>
                    <p:nvPr/>
                  </p:nvGrpSpPr>
                  <p:grpSpPr>
                    <a:xfrm>
                      <a:off x="3405167" y="2068666"/>
                      <a:ext cx="1401282" cy="699881"/>
                      <a:chOff x="667681" y="1969934"/>
                      <a:chExt cx="1401282" cy="699881"/>
                    </a:xfrm>
                  </p:grpSpPr>
                  <p:sp>
                    <p:nvSpPr>
                      <p:cNvPr id="35" name="Text Box 12"/>
                      <p:cNvSpPr txBox="1"/>
                      <p:nvPr/>
                    </p:nvSpPr>
                    <p:spPr>
                      <a:xfrm>
                        <a:off x="667681" y="1969934"/>
                        <a:ext cx="428625" cy="2762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2</a:t>
                        </a:r>
                      </a:p>
                    </p:txBody>
                  </p:sp>
                  <p:sp>
                    <p:nvSpPr>
                      <p:cNvPr id="36" name="TextBox 35"/>
                      <p:cNvSpPr txBox="1"/>
                      <p:nvPr/>
                    </p:nvSpPr>
                    <p:spPr>
                      <a:xfrm>
                        <a:off x="972850" y="2011218"/>
                        <a:ext cx="548640" cy="657808"/>
                      </a:xfrm>
                      <a:prstGeom prst="rect">
                        <a:avLst/>
                      </a:prstGeom>
                      <a:noFill/>
                      <a:ln w="12700">
                        <a:solidFill>
                          <a:schemeClr val="tx1"/>
                        </a:solidFill>
                      </a:ln>
                    </p:spPr>
                    <p:txBody>
                      <a:bodyPr wrap="square" rtlCol="0">
                        <a:spAutoFit/>
                      </a:bodyPr>
                      <a:lstStyle/>
                      <a:p>
                        <a:endParaRPr lang="en-US" sz="1350" dirty="0"/>
                      </a:p>
                    </p:txBody>
                  </p:sp>
                  <p:sp>
                    <p:nvSpPr>
                      <p:cNvPr id="37" name="TextBox 36"/>
                      <p:cNvSpPr txBox="1"/>
                      <p:nvPr/>
                    </p:nvSpPr>
                    <p:spPr>
                      <a:xfrm>
                        <a:off x="1520323" y="2012007"/>
                        <a:ext cx="548640" cy="657808"/>
                      </a:xfrm>
                      <a:prstGeom prst="rect">
                        <a:avLst/>
                      </a:prstGeom>
                      <a:noFill/>
                      <a:ln w="12700">
                        <a:solidFill>
                          <a:schemeClr val="tx1"/>
                        </a:solidFill>
                      </a:ln>
                    </p:spPr>
                    <p:txBody>
                      <a:bodyPr wrap="square" rtlCol="0">
                        <a:spAutoFit/>
                      </a:bodyPr>
                      <a:lstStyle/>
                      <a:p>
                        <a:endParaRPr lang="en-US" sz="1350" dirty="0"/>
                      </a:p>
                    </p:txBody>
                  </p:sp>
                </p:grpSp>
                <p:grpSp>
                  <p:nvGrpSpPr>
                    <p:cNvPr id="21" name="Group 20"/>
                    <p:cNvGrpSpPr/>
                    <p:nvPr/>
                  </p:nvGrpSpPr>
                  <p:grpSpPr>
                    <a:xfrm>
                      <a:off x="3453186" y="2904975"/>
                      <a:ext cx="1368897" cy="667318"/>
                      <a:chOff x="1161472" y="3812709"/>
                      <a:chExt cx="1368897" cy="667318"/>
                    </a:xfrm>
                  </p:grpSpPr>
                  <p:sp>
                    <p:nvSpPr>
                      <p:cNvPr id="30" name="TextBox 29"/>
                      <p:cNvSpPr txBox="1"/>
                      <p:nvPr/>
                    </p:nvSpPr>
                    <p:spPr>
                      <a:xfrm>
                        <a:off x="1435792" y="3822218"/>
                        <a:ext cx="548640" cy="657809"/>
                      </a:xfrm>
                      <a:prstGeom prst="rect">
                        <a:avLst/>
                      </a:prstGeom>
                      <a:noFill/>
                      <a:ln w="12700">
                        <a:solidFill>
                          <a:schemeClr val="tx1"/>
                        </a:solidFill>
                      </a:ln>
                    </p:spPr>
                    <p:txBody>
                      <a:bodyPr wrap="square" rtlCol="0">
                        <a:spAutoFit/>
                      </a:bodyPr>
                      <a:lstStyle/>
                      <a:p>
                        <a:endParaRPr lang="en-US" sz="1350" dirty="0"/>
                      </a:p>
                    </p:txBody>
                  </p:sp>
                  <p:pic>
                    <p:nvPicPr>
                      <p:cNvPr id="31" name="Picture 30"/>
                      <p:cNvPicPr/>
                      <p:nvPr/>
                    </p:nvPicPr>
                    <p:blipFill>
                      <a:blip r:embed="rId5">
                        <a:extLst>
                          <a:ext uri="{28A0092B-C50C-407E-A947-70E740481C1C}">
                            <a14:useLocalDpi xmlns:a14="http://schemas.microsoft.com/office/drawing/2010/main" val="0"/>
                          </a:ext>
                        </a:extLst>
                      </a:blip>
                      <a:stretch>
                        <a:fillRect/>
                      </a:stretch>
                    </p:blipFill>
                    <p:spPr>
                      <a:xfrm>
                        <a:off x="2026834" y="3964783"/>
                        <a:ext cx="457200" cy="457200"/>
                      </a:xfrm>
                      <a:prstGeom prst="rect">
                        <a:avLst/>
                      </a:prstGeom>
                    </p:spPr>
                  </p:pic>
                  <p:sp>
                    <p:nvSpPr>
                      <p:cNvPr id="32" name="TextBox 31"/>
                      <p:cNvSpPr txBox="1"/>
                      <p:nvPr/>
                    </p:nvSpPr>
                    <p:spPr>
                      <a:xfrm>
                        <a:off x="1981729" y="3822218"/>
                        <a:ext cx="548640" cy="657809"/>
                      </a:xfrm>
                      <a:prstGeom prst="rect">
                        <a:avLst/>
                      </a:prstGeom>
                      <a:noFill/>
                      <a:ln w="12700">
                        <a:solidFill>
                          <a:schemeClr val="tx1"/>
                        </a:solidFill>
                      </a:ln>
                    </p:spPr>
                    <p:txBody>
                      <a:bodyPr wrap="square" rtlCol="0">
                        <a:spAutoFit/>
                      </a:bodyPr>
                      <a:lstStyle/>
                      <a:p>
                        <a:endParaRPr lang="en-US" sz="1350" dirty="0"/>
                      </a:p>
                    </p:txBody>
                  </p:sp>
                  <p:pic>
                    <p:nvPicPr>
                      <p:cNvPr id="33" name="Picture 32"/>
                      <p:cNvPicPr/>
                      <p:nvPr/>
                    </p:nvPicPr>
                    <p:blipFill>
                      <a:blip r:embed="rId3">
                        <a:extLst>
                          <a:ext uri="{28A0092B-C50C-407E-A947-70E740481C1C}">
                            <a14:useLocalDpi xmlns:a14="http://schemas.microsoft.com/office/drawing/2010/main" val="0"/>
                          </a:ext>
                        </a:extLst>
                      </a:blip>
                      <a:stretch>
                        <a:fillRect/>
                      </a:stretch>
                    </p:blipFill>
                    <p:spPr>
                      <a:xfrm>
                        <a:off x="1461687" y="3842386"/>
                        <a:ext cx="457200" cy="457200"/>
                      </a:xfrm>
                      <a:prstGeom prst="rect">
                        <a:avLst/>
                      </a:prstGeom>
                    </p:spPr>
                  </p:pic>
                  <p:sp>
                    <p:nvSpPr>
                      <p:cNvPr id="34" name="TextBox 33"/>
                      <p:cNvSpPr txBox="1"/>
                      <p:nvPr/>
                    </p:nvSpPr>
                    <p:spPr>
                      <a:xfrm>
                        <a:off x="1161472" y="3812709"/>
                        <a:ext cx="256803" cy="480707"/>
                      </a:xfrm>
                      <a:prstGeom prst="rect">
                        <a:avLst/>
                      </a:prstGeom>
                      <a:noFill/>
                    </p:spPr>
                    <p:txBody>
                      <a:bodyPr wrap="square" rtlCol="0">
                        <a:spAutoFit/>
                      </a:bodyPr>
                      <a:lstStyle/>
                      <a:p>
                        <a:r>
                          <a:rPr lang="en-US" sz="825" dirty="0"/>
                          <a:t>4</a:t>
                        </a:r>
                      </a:p>
                    </p:txBody>
                  </p:sp>
                </p:grpSp>
                <p:grpSp>
                  <p:nvGrpSpPr>
                    <p:cNvPr id="22" name="Group 21"/>
                    <p:cNvGrpSpPr/>
                    <p:nvPr/>
                  </p:nvGrpSpPr>
                  <p:grpSpPr>
                    <a:xfrm>
                      <a:off x="3470704" y="3812692"/>
                      <a:ext cx="1345626" cy="657809"/>
                      <a:chOff x="1196695" y="2835428"/>
                      <a:chExt cx="1345626" cy="657809"/>
                    </a:xfrm>
                  </p:grpSpPr>
                  <p:sp>
                    <p:nvSpPr>
                      <p:cNvPr id="27" name="TextBox 26"/>
                      <p:cNvSpPr txBox="1"/>
                      <p:nvPr/>
                    </p:nvSpPr>
                    <p:spPr>
                      <a:xfrm>
                        <a:off x="1445042" y="2835428"/>
                        <a:ext cx="548640" cy="657809"/>
                      </a:xfrm>
                      <a:prstGeom prst="rect">
                        <a:avLst/>
                      </a:prstGeom>
                      <a:noFill/>
                      <a:ln w="12700">
                        <a:solidFill>
                          <a:schemeClr val="tx1"/>
                        </a:solidFill>
                      </a:ln>
                    </p:spPr>
                    <p:txBody>
                      <a:bodyPr wrap="square" rtlCol="0">
                        <a:spAutoFit/>
                      </a:bodyPr>
                      <a:lstStyle/>
                      <a:p>
                        <a:endParaRPr lang="en-US" sz="1350" dirty="0"/>
                      </a:p>
                    </p:txBody>
                  </p:sp>
                  <p:sp>
                    <p:nvSpPr>
                      <p:cNvPr id="28" name="TextBox 27"/>
                      <p:cNvSpPr txBox="1"/>
                      <p:nvPr/>
                    </p:nvSpPr>
                    <p:spPr>
                      <a:xfrm>
                        <a:off x="1993681" y="2835428"/>
                        <a:ext cx="548640" cy="657809"/>
                      </a:xfrm>
                      <a:prstGeom prst="rect">
                        <a:avLst/>
                      </a:prstGeom>
                      <a:noFill/>
                      <a:ln w="12700">
                        <a:solidFill>
                          <a:schemeClr val="tx1"/>
                        </a:solidFill>
                      </a:ln>
                    </p:spPr>
                    <p:txBody>
                      <a:bodyPr wrap="square" rtlCol="0">
                        <a:spAutoFit/>
                      </a:bodyPr>
                      <a:lstStyle/>
                      <a:p>
                        <a:endParaRPr lang="en-US" sz="1350"/>
                      </a:p>
                    </p:txBody>
                  </p:sp>
                  <p:sp>
                    <p:nvSpPr>
                      <p:cNvPr id="29" name="TextBox 28"/>
                      <p:cNvSpPr txBox="1"/>
                      <p:nvPr/>
                    </p:nvSpPr>
                    <p:spPr>
                      <a:xfrm>
                        <a:off x="1196695" y="2865598"/>
                        <a:ext cx="256803" cy="480707"/>
                      </a:xfrm>
                      <a:prstGeom prst="rect">
                        <a:avLst/>
                      </a:prstGeom>
                      <a:noFill/>
                      <a:ln>
                        <a:solidFill>
                          <a:schemeClr val="bg1"/>
                        </a:solidFill>
                      </a:ln>
                    </p:spPr>
                    <p:txBody>
                      <a:bodyPr wrap="square" rtlCol="0">
                        <a:spAutoFit/>
                      </a:bodyPr>
                      <a:lstStyle/>
                      <a:p>
                        <a:r>
                          <a:rPr lang="en-US" sz="825" dirty="0"/>
                          <a:t>6</a:t>
                        </a:r>
                      </a:p>
                    </p:txBody>
                  </p:sp>
                </p:grpSp>
                <p:grpSp>
                  <p:nvGrpSpPr>
                    <p:cNvPr id="23" name="Group 22"/>
                    <p:cNvGrpSpPr/>
                    <p:nvPr/>
                  </p:nvGrpSpPr>
                  <p:grpSpPr>
                    <a:xfrm>
                      <a:off x="3491078" y="4710899"/>
                      <a:ext cx="1353076" cy="657809"/>
                      <a:chOff x="1206611" y="3810000"/>
                      <a:chExt cx="1353076" cy="657809"/>
                    </a:xfrm>
                  </p:grpSpPr>
                  <p:sp>
                    <p:nvSpPr>
                      <p:cNvPr id="24" name="TextBox 23"/>
                      <p:cNvSpPr txBox="1"/>
                      <p:nvPr/>
                    </p:nvSpPr>
                    <p:spPr>
                      <a:xfrm>
                        <a:off x="1462407" y="3810000"/>
                        <a:ext cx="548640" cy="657809"/>
                      </a:xfrm>
                      <a:prstGeom prst="rect">
                        <a:avLst/>
                      </a:prstGeom>
                      <a:noFill/>
                      <a:ln w="12700">
                        <a:solidFill>
                          <a:schemeClr val="tx1"/>
                        </a:solidFill>
                      </a:ln>
                    </p:spPr>
                    <p:txBody>
                      <a:bodyPr wrap="square" rtlCol="0">
                        <a:spAutoFit/>
                      </a:bodyPr>
                      <a:lstStyle/>
                      <a:p>
                        <a:endParaRPr lang="en-US" sz="1350" dirty="0"/>
                      </a:p>
                    </p:txBody>
                  </p:sp>
                  <p:sp>
                    <p:nvSpPr>
                      <p:cNvPr id="25" name="TextBox 24"/>
                      <p:cNvSpPr txBox="1"/>
                      <p:nvPr/>
                    </p:nvSpPr>
                    <p:spPr>
                      <a:xfrm>
                        <a:off x="2011047" y="3810000"/>
                        <a:ext cx="548640" cy="657809"/>
                      </a:xfrm>
                      <a:prstGeom prst="rect">
                        <a:avLst/>
                      </a:prstGeom>
                      <a:noFill/>
                      <a:ln w="12700">
                        <a:solidFill>
                          <a:schemeClr val="tx1"/>
                        </a:solidFill>
                      </a:ln>
                    </p:spPr>
                    <p:txBody>
                      <a:bodyPr wrap="square" rtlCol="0">
                        <a:spAutoFit/>
                      </a:bodyPr>
                      <a:lstStyle/>
                      <a:p>
                        <a:endParaRPr lang="en-US" sz="1350" dirty="0"/>
                      </a:p>
                    </p:txBody>
                  </p:sp>
                  <p:sp>
                    <p:nvSpPr>
                      <p:cNvPr id="26" name="TextBox 25"/>
                      <p:cNvSpPr txBox="1"/>
                      <p:nvPr/>
                    </p:nvSpPr>
                    <p:spPr>
                      <a:xfrm>
                        <a:off x="1206611" y="3883345"/>
                        <a:ext cx="256803" cy="480707"/>
                      </a:xfrm>
                      <a:prstGeom prst="rect">
                        <a:avLst/>
                      </a:prstGeom>
                      <a:noFill/>
                    </p:spPr>
                    <p:txBody>
                      <a:bodyPr wrap="square" rtlCol="0">
                        <a:spAutoFit/>
                      </a:bodyPr>
                      <a:lstStyle/>
                      <a:p>
                        <a:r>
                          <a:rPr lang="en-US" sz="825" dirty="0"/>
                          <a:t>8</a:t>
                        </a:r>
                      </a:p>
                    </p:txBody>
                  </p:sp>
                </p:grpSp>
              </p:grpSp>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4390766" y="4764239"/>
                    <a:ext cx="457200" cy="457200"/>
                  </a:xfrm>
                  <a:prstGeom prst="rect">
                    <a:avLst/>
                  </a:prstGeom>
                </p:spPr>
              </p:pic>
            </p:grpSp>
          </p:grpSp>
        </p:grpSp>
      </p:grpSp>
    </p:spTree>
    <p:extLst>
      <p:ext uri="{BB962C8B-B14F-4D97-AF65-F5344CB8AC3E}">
        <p14:creationId xmlns:p14="http://schemas.microsoft.com/office/powerpoint/2010/main" val="2420212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Well-Defined Formulation</a:t>
            </a:r>
          </a:p>
        </p:txBody>
      </p:sp>
      <p:graphicFrame>
        <p:nvGraphicFramePr>
          <p:cNvPr id="4" name="Table 3"/>
          <p:cNvGraphicFramePr>
            <a:graphicFrameLocks noGrp="1"/>
          </p:cNvGraphicFramePr>
          <p:nvPr>
            <p:extLst>
              <p:ext uri="{D42A27DB-BD31-4B8C-83A1-F6EECF244321}">
                <p14:modId xmlns:p14="http://schemas.microsoft.com/office/powerpoint/2010/main" val="1472298479"/>
              </p:ext>
            </p:extLst>
          </p:nvPr>
        </p:nvGraphicFramePr>
        <p:xfrm>
          <a:off x="457200" y="1145160"/>
          <a:ext cx="8427816" cy="3684424"/>
        </p:xfrm>
        <a:graphic>
          <a:graphicData uri="http://schemas.openxmlformats.org/drawingml/2006/table">
            <a:tbl>
              <a:tblPr firstRow="1" bandRow="1">
                <a:tableStyleId>{0505E3EF-67EA-436B-97B2-0124C06EBD24}</a:tableStyleId>
              </a:tblPr>
              <a:tblGrid>
                <a:gridCol w="1524000">
                  <a:extLst>
                    <a:ext uri="{9D8B030D-6E8A-4147-A177-3AD203B41FA5}">
                      <a16:colId xmlns:a16="http://schemas.microsoft.com/office/drawing/2014/main" val="3528584343"/>
                    </a:ext>
                  </a:extLst>
                </a:gridCol>
                <a:gridCol w="6903816">
                  <a:extLst>
                    <a:ext uri="{9D8B030D-6E8A-4147-A177-3AD203B41FA5}">
                      <a16:colId xmlns:a16="http://schemas.microsoft.com/office/drawing/2014/main" val="887584224"/>
                    </a:ext>
                  </a:extLst>
                </a:gridCol>
              </a:tblGrid>
              <a:tr h="630632">
                <a:tc>
                  <a:txBody>
                    <a:bodyPr/>
                    <a:lstStyle/>
                    <a:p>
                      <a:r>
                        <a:rPr lang="en-SG" sz="1700" b="0" dirty="0">
                          <a:latin typeface="Arial" panose="020B0604020202020204" pitchFamily="34" charset="0"/>
                          <a:cs typeface="Arial" panose="020B0604020202020204" pitchFamily="34" charset="0"/>
                        </a:rPr>
                        <a:t>Definition of a problem</a:t>
                      </a:r>
                    </a:p>
                  </a:txBody>
                  <a:tcPr>
                    <a:solidFill>
                      <a:srgbClr val="92D05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700" b="0" dirty="0">
                          <a:latin typeface="Arial" panose="020B0604020202020204" pitchFamily="34" charset="0"/>
                          <a:cs typeface="Arial" panose="020B0604020202020204" pitchFamily="34" charset="0"/>
                        </a:rPr>
                        <a:t>Re-state the goal with more specification (rules, resource, see below)</a:t>
                      </a:r>
                    </a:p>
                  </a:txBody>
                  <a:tcPr/>
                </a:tc>
                <a:extLst>
                  <a:ext uri="{0D108BD9-81ED-4DB2-BD59-A6C34878D82A}">
                    <a16:rowId xmlns:a16="http://schemas.microsoft.com/office/drawing/2014/main" val="3389537718"/>
                  </a:ext>
                </a:extLst>
              </a:tr>
              <a:tr h="2223807">
                <a:tc>
                  <a:txBody>
                    <a:bodyPr/>
                    <a:lstStyle/>
                    <a:p>
                      <a:r>
                        <a:rPr lang="en-SG" sz="1700" dirty="0">
                          <a:latin typeface="Arial" panose="020B0604020202020204" pitchFamily="34" charset="0"/>
                          <a:cs typeface="Arial" panose="020B0604020202020204" pitchFamily="34" charset="0"/>
                        </a:rPr>
                        <a:t>Formulation</a:t>
                      </a:r>
                    </a:p>
                  </a:txBody>
                  <a:tcPr>
                    <a:solidFill>
                      <a:srgbClr val="92D050"/>
                    </a:solidFill>
                  </a:tcPr>
                </a:tc>
                <a:tc>
                  <a:txBody>
                    <a:bodyPr/>
                    <a:lstStyle/>
                    <a:p>
                      <a:pPr marL="285750"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Initial state</a:t>
                      </a:r>
                    </a:p>
                    <a:p>
                      <a:pPr marL="285750"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Action set, i.e. available actions (successor functions)</a:t>
                      </a:r>
                    </a:p>
                    <a:p>
                      <a:pPr marL="285750"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State space, i.e. states reachable from the initial state</a:t>
                      </a:r>
                    </a:p>
                    <a:p>
                      <a:pPr marL="971550" lvl="1"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Solution path: sequence of actions from one state to another</a:t>
                      </a:r>
                    </a:p>
                    <a:p>
                      <a:pPr marL="285750"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Goal test predicate</a:t>
                      </a:r>
                    </a:p>
                    <a:p>
                      <a:pPr marL="971550" lvl="1"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Single state, enumerated list of states, abstract properties</a:t>
                      </a:r>
                    </a:p>
                    <a:p>
                      <a:pPr marL="285750"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Cost function</a:t>
                      </a:r>
                    </a:p>
                    <a:p>
                      <a:pPr marL="971550" lvl="1"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Path cost g(n), sum of all (action) step costs along the path</a:t>
                      </a:r>
                    </a:p>
                  </a:txBody>
                  <a:tcPr/>
                </a:tc>
                <a:extLst>
                  <a:ext uri="{0D108BD9-81ED-4DB2-BD59-A6C34878D82A}">
                    <a16:rowId xmlns:a16="http://schemas.microsoft.com/office/drawing/2014/main" val="4210962153"/>
                  </a:ext>
                </a:extLst>
              </a:tr>
              <a:tr h="630632">
                <a:tc>
                  <a:txBody>
                    <a:bodyPr/>
                    <a:lstStyle/>
                    <a:p>
                      <a:r>
                        <a:rPr lang="en-SG" sz="1700" dirty="0">
                          <a:latin typeface="Arial" panose="020B0604020202020204" pitchFamily="34" charset="0"/>
                          <a:cs typeface="Arial" panose="020B0604020202020204" pitchFamily="34" charset="0"/>
                        </a:rPr>
                        <a:t>Solution</a:t>
                      </a:r>
                    </a:p>
                    <a:p>
                      <a:r>
                        <a:rPr lang="en-SG" sz="1700" dirty="0">
                          <a:latin typeface="Arial" panose="020B0604020202020204" pitchFamily="34" charset="0"/>
                          <a:cs typeface="Arial" panose="020B0604020202020204" pitchFamily="34" charset="0"/>
                        </a:rPr>
                        <a:t>(Legal play)</a:t>
                      </a:r>
                    </a:p>
                  </a:txBody>
                  <a:tcPr>
                    <a:solidFill>
                      <a:srgbClr val="92D050"/>
                    </a:solidFill>
                  </a:tcPr>
                </a:tc>
                <a:tc>
                  <a:txBody>
                    <a:bodyPr/>
                    <a:lstStyle/>
                    <a:p>
                      <a:pPr marL="0" indent="0">
                        <a:buClr>
                          <a:schemeClr val="tx1"/>
                        </a:buClr>
                        <a:buFont typeface="Wingdings" panose="05000000000000000000" pitchFamily="2" charset="2"/>
                        <a:buNone/>
                      </a:pPr>
                      <a:r>
                        <a:rPr lang="en-SG" sz="1700" dirty="0">
                          <a:latin typeface="Arial" panose="020B0604020202020204" pitchFamily="34" charset="0"/>
                          <a:cs typeface="Arial" panose="020B0604020202020204" pitchFamily="34" charset="0"/>
                        </a:rPr>
                        <a:t>A path (a sequence of operators leading) from the Initial-State to a state that satisfies the Goal-Test</a:t>
                      </a:r>
                      <a:endParaRPr lang="en-SG" sz="1700" dirty="0">
                        <a:solidFill>
                          <a:srgbClr val="2F0EF8"/>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09280589"/>
                  </a:ext>
                </a:extLst>
              </a:tr>
            </a:tbl>
          </a:graphicData>
        </a:graphic>
      </p:graphicFrame>
    </p:spTree>
    <p:extLst>
      <p:ext uri="{BB962C8B-B14F-4D97-AF65-F5344CB8AC3E}">
        <p14:creationId xmlns:p14="http://schemas.microsoft.com/office/powerpoint/2010/main" val="115991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SG" sz="3200" b="1" dirty="0"/>
              <a:t>Measuring Problem-Solving Performance</a:t>
            </a:r>
          </a:p>
        </p:txBody>
      </p:sp>
      <p:sp>
        <p:nvSpPr>
          <p:cNvPr id="3" name="Content Placeholder 2"/>
          <p:cNvSpPr>
            <a:spLocks noGrp="1"/>
          </p:cNvSpPr>
          <p:nvPr>
            <p:ph idx="1"/>
          </p:nvPr>
        </p:nvSpPr>
        <p:spPr>
          <a:xfrm>
            <a:off x="457200" y="1150196"/>
            <a:ext cx="8229600" cy="2907092"/>
          </a:xfrm>
        </p:spPr>
        <p:txBody>
          <a:bodyPr>
            <a:noAutofit/>
          </a:bodyPr>
          <a:lstStyle/>
          <a:p>
            <a:pPr marL="0" indent="0">
              <a:buNone/>
            </a:pPr>
            <a:r>
              <a:rPr lang="en-SG" sz="2000" dirty="0"/>
              <a:t>Search Cost</a:t>
            </a:r>
          </a:p>
          <a:p>
            <a:pPr>
              <a:buClr>
                <a:schemeClr val="tx1"/>
              </a:buClr>
              <a:buFont typeface="Arial" panose="020B0604020202020204" pitchFamily="34" charset="0"/>
              <a:buChar char="•"/>
            </a:pPr>
            <a:r>
              <a:rPr lang="en-SG" sz="2000" dirty="0"/>
              <a:t>What does it cost to find the solution?</a:t>
            </a:r>
            <a:endParaRPr lang="en-SG" sz="2000" dirty="0">
              <a:solidFill>
                <a:srgbClr val="2F0EF8"/>
              </a:solidFill>
            </a:endParaRPr>
          </a:p>
          <a:p>
            <a:pPr marL="1028700" lvl="1" indent="-342900">
              <a:buClr>
                <a:schemeClr val="tx1"/>
              </a:buClr>
              <a:buFont typeface="Arial" panose="020B0604020202020204" pitchFamily="34" charset="0"/>
              <a:buChar char="•"/>
            </a:pPr>
            <a:r>
              <a:rPr lang="en-SG" sz="2000" dirty="0"/>
              <a:t>e.g. How long (time)? How many resources used (memory)?</a:t>
            </a:r>
          </a:p>
          <a:p>
            <a:pPr marL="942975" lvl="1" indent="-257175">
              <a:buSzPct val="100000"/>
              <a:buFont typeface="Wingdings" panose="05000000000000000000" pitchFamily="2" charset="2"/>
              <a:buChar char="§"/>
            </a:pPr>
            <a:endParaRPr lang="en-SG" sz="2000" dirty="0"/>
          </a:p>
          <a:p>
            <a:pPr marL="0" indent="0">
              <a:buNone/>
            </a:pPr>
            <a:r>
              <a:rPr lang="en-SG" sz="2000" dirty="0"/>
              <a:t>Total cost of problem-solving</a:t>
            </a:r>
          </a:p>
          <a:p>
            <a:pPr>
              <a:buClr>
                <a:schemeClr val="tx1"/>
              </a:buClr>
            </a:pPr>
            <a:r>
              <a:rPr lang="en-SG" sz="2000" dirty="0"/>
              <a:t>Search cost (“offline") + Execution cost (“online")</a:t>
            </a:r>
          </a:p>
          <a:p>
            <a:pPr>
              <a:buClr>
                <a:schemeClr val="tx1"/>
              </a:buClr>
            </a:pPr>
            <a:r>
              <a:rPr lang="en-SG" sz="2000" dirty="0"/>
              <a:t>Trade-offs often required</a:t>
            </a:r>
          </a:p>
          <a:p>
            <a:pPr marL="1028700" lvl="1" indent="-342900">
              <a:buClr>
                <a:schemeClr val="tx1"/>
              </a:buClr>
              <a:buFont typeface="Arial" panose="020B0604020202020204" pitchFamily="34" charset="0"/>
              <a:buChar char="•"/>
            </a:pPr>
            <a:r>
              <a:rPr lang="en-SG" sz="2000" dirty="0"/>
              <a:t>Search a very long time for the optimal solution, or</a:t>
            </a:r>
          </a:p>
          <a:p>
            <a:pPr marL="1028700" lvl="1" indent="-342900">
              <a:buClr>
                <a:schemeClr val="tx1"/>
              </a:buClr>
              <a:buFont typeface="Arial" panose="020B0604020202020204" pitchFamily="34" charset="0"/>
              <a:buChar char="•"/>
            </a:pPr>
            <a:r>
              <a:rPr lang="en-SG" sz="2000" dirty="0"/>
              <a:t>Search a shorter time for a “good enough" solution</a:t>
            </a:r>
            <a:endParaRPr lang="en-SG" sz="2000" dirty="0">
              <a:solidFill>
                <a:srgbClr val="2F0EF8"/>
              </a:solidFill>
            </a:endParaRPr>
          </a:p>
        </p:txBody>
      </p:sp>
    </p:spTree>
    <p:extLst>
      <p:ext uri="{BB962C8B-B14F-4D97-AF65-F5344CB8AC3E}">
        <p14:creationId xmlns:p14="http://schemas.microsoft.com/office/powerpoint/2010/main" val="1358625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dirty="0"/>
              <a:t>Lesson </a:t>
            </a:r>
            <a:r>
              <a:rPr lang="en-SG" b="1" dirty="0"/>
              <a:t>Outline</a:t>
            </a:r>
            <a:endParaRPr lang="en-SG" dirty="0"/>
          </a:p>
        </p:txBody>
      </p:sp>
      <p:sp>
        <p:nvSpPr>
          <p:cNvPr id="3" name="Content Placeholder 2"/>
          <p:cNvSpPr>
            <a:spLocks noGrp="1"/>
          </p:cNvSpPr>
          <p:nvPr>
            <p:ph idx="1"/>
          </p:nvPr>
        </p:nvSpPr>
        <p:spPr/>
        <p:txBody>
          <a:bodyPr>
            <a:noAutofit/>
          </a:bodyPr>
          <a:lstStyle/>
          <a:p>
            <a:pPr>
              <a:buSzPct val="100000"/>
            </a:pPr>
            <a:r>
              <a:rPr lang="en-SG" sz="2000" dirty="0"/>
              <a:t>How can one describe the task/problem for the agent?</a:t>
            </a:r>
          </a:p>
          <a:p>
            <a:pPr>
              <a:buSzPct val="100000"/>
            </a:pPr>
            <a:r>
              <a:rPr lang="en-SG" sz="2000" dirty="0"/>
              <a:t>What are the properties of the task environment for the agent?</a:t>
            </a:r>
          </a:p>
          <a:p>
            <a:pPr>
              <a:buSzPct val="100000"/>
            </a:pPr>
            <a:r>
              <a:rPr lang="en-SG" sz="2000" dirty="0"/>
              <a:t>Problem formulation</a:t>
            </a:r>
          </a:p>
          <a:p>
            <a:pPr>
              <a:buSzPct val="100000"/>
            </a:pPr>
            <a:r>
              <a:rPr lang="en-SG" sz="2000" dirty="0"/>
              <a:t>Uninformed search strategies</a:t>
            </a:r>
          </a:p>
          <a:p>
            <a:pPr>
              <a:buSzPct val="100000"/>
            </a:pPr>
            <a:r>
              <a:rPr lang="en-SG" sz="2000" dirty="0"/>
              <a:t>Informed search strategies: greedy search, A * search</a:t>
            </a:r>
            <a:endParaRPr lang="en-SG" sz="2400" dirty="0"/>
          </a:p>
          <a:p>
            <a:pPr>
              <a:buSzPct val="100000"/>
            </a:pPr>
            <a:endParaRPr lang="en-SG"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629" y="2430855"/>
            <a:ext cx="1967945" cy="2431987"/>
          </a:xfrm>
          <a:prstGeom prst="rect">
            <a:avLst/>
          </a:prstGeom>
        </p:spPr>
      </p:pic>
    </p:spTree>
    <p:extLst>
      <p:ext uri="{BB962C8B-B14F-4D97-AF65-F5344CB8AC3E}">
        <p14:creationId xmlns:p14="http://schemas.microsoft.com/office/powerpoint/2010/main" val="3374895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sz="3675" dirty="0"/>
              <a:t>Single-State Problem Example</a:t>
            </a:r>
            <a:endParaRPr lang="en-SG" dirty="0"/>
          </a:p>
        </p:txBody>
      </p:sp>
      <p:sp>
        <p:nvSpPr>
          <p:cNvPr id="4" name="TextBox 3"/>
          <p:cNvSpPr txBox="1"/>
          <p:nvPr/>
        </p:nvSpPr>
        <p:spPr>
          <a:xfrm>
            <a:off x="4914746" y="1150488"/>
            <a:ext cx="4130926" cy="3804118"/>
          </a:xfrm>
          <a:prstGeom prst="rect">
            <a:avLst/>
          </a:prstGeom>
          <a:noFill/>
        </p:spPr>
        <p:txBody>
          <a:bodyPr wrap="square" rtlCol="0">
            <a:spAutoFit/>
          </a:bodyPr>
          <a:lstStyle/>
          <a:p>
            <a:pPr marL="285750" indent="-285750">
              <a:spcBef>
                <a:spcPct val="20000"/>
              </a:spcBef>
              <a:buClr>
                <a:schemeClr val="tx1"/>
              </a:buClr>
              <a:buSzPct val="100000"/>
              <a:buFont typeface="Arial" panose="020B0604020202020204" pitchFamily="34" charset="0"/>
              <a:buChar char="•"/>
            </a:pPr>
            <a:r>
              <a:rPr lang="en-SG" dirty="0">
                <a:solidFill>
                  <a:srgbClr val="2F0EF8"/>
                </a:solidFill>
                <a:latin typeface="Arial" panose="020B0604020202020204" pitchFamily="34" charset="0"/>
                <a:cs typeface="Arial" panose="020B0604020202020204" pitchFamily="34" charset="0"/>
              </a:rPr>
              <a:t>Initial state: </a:t>
            </a:r>
            <a:r>
              <a:rPr lang="en-SG" dirty="0">
                <a:latin typeface="Arial" panose="020B0604020202020204" pitchFamily="34" charset="0"/>
                <a:cs typeface="Arial" panose="020B0604020202020204" pitchFamily="34" charset="0"/>
              </a:rPr>
              <a:t>e.g., “at Arad“</a:t>
            </a:r>
          </a:p>
          <a:p>
            <a:pPr marL="285750" indent="-285750">
              <a:spcBef>
                <a:spcPct val="20000"/>
              </a:spcBef>
              <a:buClr>
                <a:schemeClr val="tx1"/>
              </a:buClr>
              <a:buSzPct val="100000"/>
              <a:buFont typeface="Arial" panose="020B0604020202020204" pitchFamily="34" charset="0"/>
              <a:buChar char="•"/>
            </a:pPr>
            <a:r>
              <a:rPr lang="en-SG" dirty="0">
                <a:latin typeface="Arial" panose="020B0604020202020204" pitchFamily="34" charset="0"/>
                <a:cs typeface="Arial" panose="020B0604020202020204" pitchFamily="34" charset="0"/>
              </a:rPr>
              <a:t>Set of possible </a:t>
            </a:r>
            <a:r>
              <a:rPr lang="en-SG" dirty="0">
                <a:solidFill>
                  <a:srgbClr val="2F0EF8"/>
                </a:solidFill>
                <a:latin typeface="Arial" panose="020B0604020202020204" pitchFamily="34" charset="0"/>
                <a:cs typeface="Arial" panose="020B0604020202020204" pitchFamily="34" charset="0"/>
              </a:rPr>
              <a:t>actions</a:t>
            </a:r>
            <a:r>
              <a:rPr lang="en-SG" dirty="0">
                <a:latin typeface="Arial" panose="020B0604020202020204" pitchFamily="34" charset="0"/>
                <a:cs typeface="Arial" panose="020B0604020202020204" pitchFamily="34" charset="0"/>
              </a:rPr>
              <a:t> and the corresponding next states</a:t>
            </a:r>
          </a:p>
          <a:p>
            <a:pPr marL="628650" lvl="1" indent="-285750">
              <a:spcBef>
                <a:spcPct val="20000"/>
              </a:spcBef>
              <a:buClr>
                <a:schemeClr val="tx1"/>
              </a:buClr>
              <a:buSzPct val="100000"/>
              <a:buFont typeface="Arial" panose="020B0604020202020204" pitchFamily="34" charset="0"/>
              <a:buChar char="•"/>
            </a:pPr>
            <a:r>
              <a:rPr lang="en-SG" dirty="0">
                <a:latin typeface="Arial" panose="020B0604020202020204" pitchFamily="34" charset="0"/>
                <a:cs typeface="Arial" panose="020B0604020202020204" pitchFamily="34" charset="0"/>
              </a:rPr>
              <a:t>e.g., Arad</a:t>
            </a:r>
            <a:r>
              <a:rPr lang="en-US" dirty="0">
                <a:latin typeface="Arial" panose="020B0604020202020204" pitchFamily="34" charset="0"/>
                <a:cs typeface="Arial" panose="020B0604020202020204" pitchFamily="34" charset="0"/>
                <a:sym typeface="Wingdings" panose="05000000000000000000" pitchFamily="2" charset="2"/>
              </a:rPr>
              <a:t>  </a:t>
            </a:r>
            <a:r>
              <a:rPr lang="en-SG" dirty="0" err="1">
                <a:latin typeface="Arial" panose="020B0604020202020204" pitchFamily="34" charset="0"/>
                <a:cs typeface="Arial" panose="020B0604020202020204" pitchFamily="34" charset="0"/>
              </a:rPr>
              <a:t>Zerind</a:t>
            </a:r>
            <a:endParaRPr lang="en-SG" dirty="0">
              <a:latin typeface="Arial" panose="020B0604020202020204" pitchFamily="34" charset="0"/>
              <a:cs typeface="Arial" panose="020B0604020202020204" pitchFamily="34" charset="0"/>
            </a:endParaRPr>
          </a:p>
          <a:p>
            <a:pPr marL="285750" indent="-285750">
              <a:spcBef>
                <a:spcPct val="20000"/>
              </a:spcBef>
              <a:buClr>
                <a:schemeClr val="tx1"/>
              </a:buClr>
              <a:buSzPct val="100000"/>
              <a:buFont typeface="Arial" panose="020B0604020202020204" pitchFamily="34" charset="0"/>
              <a:buChar char="•"/>
            </a:pPr>
            <a:r>
              <a:rPr lang="en-SG" dirty="0">
                <a:solidFill>
                  <a:srgbClr val="2F0EF8"/>
                </a:solidFill>
                <a:latin typeface="Arial" panose="020B0604020202020204" pitchFamily="34" charset="0"/>
                <a:cs typeface="Arial" panose="020B0604020202020204" pitchFamily="34" charset="0"/>
              </a:rPr>
              <a:t>Goal test:</a:t>
            </a:r>
          </a:p>
          <a:p>
            <a:pPr marL="628650" lvl="1" indent="-285750">
              <a:spcBef>
                <a:spcPct val="20000"/>
              </a:spcBef>
              <a:buClr>
                <a:schemeClr val="tx1"/>
              </a:buClr>
              <a:buSzPct val="100000"/>
              <a:buFont typeface="Arial" panose="020B0604020202020204" pitchFamily="34" charset="0"/>
              <a:buChar char="•"/>
            </a:pPr>
            <a:r>
              <a:rPr lang="en-SG" dirty="0">
                <a:latin typeface="Arial" panose="020B0604020202020204" pitchFamily="34" charset="0"/>
                <a:cs typeface="Arial" panose="020B0604020202020204" pitchFamily="34" charset="0"/>
              </a:rPr>
              <a:t>explicit (e.g., x = “at Bucharest")</a:t>
            </a:r>
          </a:p>
          <a:p>
            <a:pPr marL="285750" indent="-285750">
              <a:spcBef>
                <a:spcPct val="20000"/>
              </a:spcBef>
              <a:buClr>
                <a:schemeClr val="tx1"/>
              </a:buClr>
              <a:buSzPct val="100000"/>
              <a:buFont typeface="Arial" panose="020B0604020202020204" pitchFamily="34" charset="0"/>
              <a:buChar char="•"/>
            </a:pPr>
            <a:r>
              <a:rPr lang="en-US" dirty="0">
                <a:solidFill>
                  <a:srgbClr val="2F0EF8"/>
                </a:solidFill>
                <a:latin typeface="Arial" panose="020B0604020202020204" pitchFamily="34" charset="0"/>
                <a:cs typeface="Arial" panose="020B0604020202020204" pitchFamily="34" charset="0"/>
              </a:rPr>
              <a:t>Path cost  </a:t>
            </a:r>
            <a:r>
              <a:rPr lang="en-US" dirty="0">
                <a:latin typeface="Arial" panose="020B0604020202020204" pitchFamily="34" charset="0"/>
                <a:cs typeface="Arial" panose="020B0604020202020204" pitchFamily="34" charset="0"/>
              </a:rPr>
              <a:t>function</a:t>
            </a:r>
          </a:p>
          <a:p>
            <a:pPr marL="628650" lvl="1" indent="-285750">
              <a:buClr>
                <a:schemeClr val="tx1"/>
              </a:buClr>
              <a:buSzPct val="100000"/>
              <a:buFont typeface="Arial" panose="020B0604020202020204" pitchFamily="34" charset="0"/>
              <a:buChar char="•"/>
            </a:pPr>
            <a:r>
              <a:rPr lang="en-SG" dirty="0">
                <a:latin typeface="Arial" panose="020B0604020202020204" pitchFamily="34" charset="0"/>
                <a:cs typeface="Arial" panose="020B0604020202020204" pitchFamily="34" charset="0"/>
              </a:rPr>
              <a:t>e.g., sum of distances, number of operators executed solution:  a sequence of operators leading from the initial state to a goal state</a:t>
            </a:r>
          </a:p>
        </p:txBody>
      </p:sp>
      <p:grpSp>
        <p:nvGrpSpPr>
          <p:cNvPr id="69" name="Group 68"/>
          <p:cNvGrpSpPr/>
          <p:nvPr/>
        </p:nvGrpSpPr>
        <p:grpSpPr>
          <a:xfrm>
            <a:off x="244685" y="1414671"/>
            <a:ext cx="5120307" cy="2506534"/>
            <a:chOff x="745200" y="1989059"/>
            <a:chExt cx="6827076" cy="3342044"/>
          </a:xfrm>
        </p:grpSpPr>
        <p:sp>
          <p:nvSpPr>
            <p:cNvPr id="70" name="Rectangle 69"/>
            <p:cNvSpPr/>
            <p:nvPr/>
          </p:nvSpPr>
          <p:spPr>
            <a:xfrm>
              <a:off x="1838325" y="206383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6" name="Rectangle 135"/>
            <p:cNvSpPr/>
            <p:nvPr/>
          </p:nvSpPr>
          <p:spPr>
            <a:xfrm>
              <a:off x="1541145" y="2421970"/>
              <a:ext cx="99060" cy="8382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7" name="Rectangle 136"/>
            <p:cNvSpPr/>
            <p:nvPr/>
          </p:nvSpPr>
          <p:spPr>
            <a:xfrm>
              <a:off x="1381125" y="2772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8" name="Rectangle 137"/>
            <p:cNvSpPr/>
            <p:nvPr/>
          </p:nvSpPr>
          <p:spPr>
            <a:xfrm>
              <a:off x="139636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9" name="Rectangle 138"/>
            <p:cNvSpPr/>
            <p:nvPr/>
          </p:nvSpPr>
          <p:spPr>
            <a:xfrm>
              <a:off x="2066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0" name="Rectangle 139"/>
            <p:cNvSpPr/>
            <p:nvPr/>
          </p:nvSpPr>
          <p:spPr>
            <a:xfrm>
              <a:off x="2105025" y="44107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1" name="Rectangle 140"/>
            <p:cNvSpPr/>
            <p:nvPr/>
          </p:nvSpPr>
          <p:spPr>
            <a:xfrm>
              <a:off x="2105025" y="48298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2" name="Rectangle 141"/>
            <p:cNvSpPr/>
            <p:nvPr/>
          </p:nvSpPr>
          <p:spPr>
            <a:xfrm>
              <a:off x="2676525" y="30391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3" name="Rectangle 142"/>
            <p:cNvSpPr/>
            <p:nvPr/>
          </p:nvSpPr>
          <p:spPr>
            <a:xfrm>
              <a:off x="3489418"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4" name="Rectangle 143"/>
            <p:cNvSpPr/>
            <p:nvPr/>
          </p:nvSpPr>
          <p:spPr>
            <a:xfrm>
              <a:off x="282892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5" name="Rectangle 144"/>
            <p:cNvSpPr/>
            <p:nvPr/>
          </p:nvSpPr>
          <p:spPr>
            <a:xfrm>
              <a:off x="3588478"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6" name="Rectangle 145"/>
            <p:cNvSpPr/>
            <p:nvPr/>
          </p:nvSpPr>
          <p:spPr>
            <a:xfrm>
              <a:off x="3057525" y="49060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7" name="Rectangle 146"/>
            <p:cNvSpPr/>
            <p:nvPr/>
          </p:nvSpPr>
          <p:spPr>
            <a:xfrm>
              <a:off x="4429125" y="42583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8" name="Rectangle 147"/>
            <p:cNvSpPr/>
            <p:nvPr/>
          </p:nvSpPr>
          <p:spPr>
            <a:xfrm>
              <a:off x="4124325" y="50127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9" name="Rectangle 148"/>
            <p:cNvSpPr/>
            <p:nvPr/>
          </p:nvSpPr>
          <p:spPr>
            <a:xfrm>
              <a:off x="5114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0" name="Rectangle 149"/>
            <p:cNvSpPr/>
            <p:nvPr/>
          </p:nvSpPr>
          <p:spPr>
            <a:xfrm>
              <a:off x="60293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1" name="Rectangle 150"/>
            <p:cNvSpPr/>
            <p:nvPr/>
          </p:nvSpPr>
          <p:spPr>
            <a:xfrm>
              <a:off x="6334125" y="44869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2" name="Rectangle 151"/>
            <p:cNvSpPr/>
            <p:nvPr/>
          </p:nvSpPr>
          <p:spPr>
            <a:xfrm>
              <a:off x="5800725"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3" name="Rectangle 152"/>
            <p:cNvSpPr/>
            <p:nvPr/>
          </p:nvSpPr>
          <p:spPr>
            <a:xfrm>
              <a:off x="5419725" y="26962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4" name="Rectangle 153"/>
            <p:cNvSpPr/>
            <p:nvPr/>
          </p:nvSpPr>
          <p:spPr>
            <a:xfrm>
              <a:off x="4581525" y="231910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55" name="Straight Connector 154"/>
            <p:cNvCxnSpPr>
              <a:endCxn id="136" idx="0"/>
            </p:cNvCxnSpPr>
            <p:nvPr/>
          </p:nvCxnSpPr>
          <p:spPr>
            <a:xfrm flipH="1">
              <a:off x="1590675" y="2140030"/>
              <a:ext cx="262890" cy="281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36" idx="2"/>
              <a:endCxn id="137" idx="0"/>
            </p:cNvCxnSpPr>
            <p:nvPr/>
          </p:nvCxnSpPr>
          <p:spPr>
            <a:xfrm flipH="1">
              <a:off x="1419225" y="2505790"/>
              <a:ext cx="17145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37" idx="2"/>
              <a:endCxn id="138" idx="0"/>
            </p:cNvCxnSpPr>
            <p:nvPr/>
          </p:nvCxnSpPr>
          <p:spPr>
            <a:xfrm>
              <a:off x="1419225" y="2848690"/>
              <a:ext cx="15240" cy="754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38" idx="2"/>
              <a:endCxn id="139" idx="0"/>
            </p:cNvCxnSpPr>
            <p:nvPr/>
          </p:nvCxnSpPr>
          <p:spPr>
            <a:xfrm>
              <a:off x="1434465" y="3679270"/>
              <a:ext cx="67056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39" idx="2"/>
              <a:endCxn id="140" idx="0"/>
            </p:cNvCxnSpPr>
            <p:nvPr/>
          </p:nvCxnSpPr>
          <p:spPr>
            <a:xfrm>
              <a:off x="2105025" y="4029790"/>
              <a:ext cx="381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40" idx="2"/>
              <a:endCxn id="141" idx="0"/>
            </p:cNvCxnSpPr>
            <p:nvPr/>
          </p:nvCxnSpPr>
          <p:spPr>
            <a:xfrm>
              <a:off x="2143125" y="4486990"/>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37" idx="2"/>
              <a:endCxn id="142" idx="2"/>
            </p:cNvCxnSpPr>
            <p:nvPr/>
          </p:nvCxnSpPr>
          <p:spPr>
            <a:xfrm>
              <a:off x="1419225" y="2848690"/>
              <a:ext cx="129540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70" idx="2"/>
              <a:endCxn id="142" idx="0"/>
            </p:cNvCxnSpPr>
            <p:nvPr/>
          </p:nvCxnSpPr>
          <p:spPr>
            <a:xfrm>
              <a:off x="1876425" y="2140030"/>
              <a:ext cx="838200" cy="899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41" idx="2"/>
              <a:endCxn id="146" idx="1"/>
            </p:cNvCxnSpPr>
            <p:nvPr/>
          </p:nvCxnSpPr>
          <p:spPr>
            <a:xfrm>
              <a:off x="2143125" y="4906090"/>
              <a:ext cx="9144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42" idx="3"/>
              <a:endCxn id="144" idx="0"/>
            </p:cNvCxnSpPr>
            <p:nvPr/>
          </p:nvCxnSpPr>
          <p:spPr>
            <a:xfrm>
              <a:off x="2752725" y="3077290"/>
              <a:ext cx="114300" cy="525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endCxn id="146" idx="0"/>
            </p:cNvCxnSpPr>
            <p:nvPr/>
          </p:nvCxnSpPr>
          <p:spPr>
            <a:xfrm>
              <a:off x="2905125" y="3679270"/>
              <a:ext cx="190500" cy="1226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42" idx="3"/>
              <a:endCxn id="143" idx="1"/>
            </p:cNvCxnSpPr>
            <p:nvPr/>
          </p:nvCxnSpPr>
          <p:spPr>
            <a:xfrm>
              <a:off x="2752725" y="3077290"/>
              <a:ext cx="736693"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897505" y="3610690"/>
              <a:ext cx="698593" cy="350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45" idx="2"/>
              <a:endCxn id="146" idx="0"/>
            </p:cNvCxnSpPr>
            <p:nvPr/>
          </p:nvCxnSpPr>
          <p:spPr>
            <a:xfrm flipH="1">
              <a:off x="3095625" y="4029790"/>
              <a:ext cx="530953" cy="876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45" idx="3"/>
            </p:cNvCxnSpPr>
            <p:nvPr/>
          </p:nvCxnSpPr>
          <p:spPr>
            <a:xfrm>
              <a:off x="3664678" y="3991690"/>
              <a:ext cx="764447" cy="30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43" idx="3"/>
              <a:endCxn id="147" idx="0"/>
            </p:cNvCxnSpPr>
            <p:nvPr/>
          </p:nvCxnSpPr>
          <p:spPr>
            <a:xfrm>
              <a:off x="3565618" y="3191590"/>
              <a:ext cx="901607"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47" idx="2"/>
              <a:endCxn id="148" idx="0"/>
            </p:cNvCxnSpPr>
            <p:nvPr/>
          </p:nvCxnSpPr>
          <p:spPr>
            <a:xfrm flipH="1">
              <a:off x="4162425" y="4334590"/>
              <a:ext cx="304800" cy="678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47" idx="0"/>
              <a:endCxn id="149" idx="2"/>
            </p:cNvCxnSpPr>
            <p:nvPr/>
          </p:nvCxnSpPr>
          <p:spPr>
            <a:xfrm flipV="1">
              <a:off x="4467225" y="4029790"/>
              <a:ext cx="6858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49" idx="2"/>
              <a:endCxn id="150" idx="1"/>
            </p:cNvCxnSpPr>
            <p:nvPr/>
          </p:nvCxnSpPr>
          <p:spPr>
            <a:xfrm flipV="1">
              <a:off x="5153025" y="3991690"/>
              <a:ext cx="8763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50" idx="3"/>
              <a:endCxn id="151" idx="0"/>
            </p:cNvCxnSpPr>
            <p:nvPr/>
          </p:nvCxnSpPr>
          <p:spPr>
            <a:xfrm>
              <a:off x="6105525" y="3991690"/>
              <a:ext cx="2667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52" idx="1"/>
              <a:endCxn id="149" idx="3"/>
            </p:cNvCxnSpPr>
            <p:nvPr/>
          </p:nvCxnSpPr>
          <p:spPr>
            <a:xfrm flipH="1">
              <a:off x="5191125" y="3191590"/>
              <a:ext cx="609600" cy="800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54" idx="3"/>
              <a:endCxn id="153" idx="1"/>
            </p:cNvCxnSpPr>
            <p:nvPr/>
          </p:nvCxnSpPr>
          <p:spPr>
            <a:xfrm>
              <a:off x="4657725" y="2357200"/>
              <a:ext cx="762000"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a:off x="1933573" y="1989059"/>
              <a:ext cx="949913" cy="348813"/>
            </a:xfrm>
            <a:prstGeom prst="rect">
              <a:avLst/>
            </a:prstGeom>
            <a:noFill/>
          </p:spPr>
          <p:txBody>
            <a:bodyPr wrap="square" rtlCol="0">
              <a:spAutoFit/>
            </a:bodyPr>
            <a:lstStyle/>
            <a:p>
              <a:r>
                <a:rPr lang="en-US" sz="1100" dirty="0"/>
                <a:t>Oradea</a:t>
              </a:r>
            </a:p>
          </p:txBody>
        </p:sp>
        <p:sp>
          <p:nvSpPr>
            <p:cNvPr id="178" name="TextBox 177"/>
            <p:cNvSpPr txBox="1"/>
            <p:nvPr/>
          </p:nvSpPr>
          <p:spPr>
            <a:xfrm>
              <a:off x="1590676" y="2391490"/>
              <a:ext cx="845375" cy="348813"/>
            </a:xfrm>
            <a:prstGeom prst="rect">
              <a:avLst/>
            </a:prstGeom>
            <a:noFill/>
          </p:spPr>
          <p:txBody>
            <a:bodyPr wrap="square" rtlCol="0">
              <a:spAutoFit/>
            </a:bodyPr>
            <a:lstStyle/>
            <a:p>
              <a:r>
                <a:rPr lang="en-US" sz="1100" dirty="0"/>
                <a:t>Zerind</a:t>
              </a:r>
            </a:p>
          </p:txBody>
        </p:sp>
        <p:sp>
          <p:nvSpPr>
            <p:cNvPr id="179" name="TextBox 178"/>
            <p:cNvSpPr txBox="1"/>
            <p:nvPr/>
          </p:nvSpPr>
          <p:spPr>
            <a:xfrm>
              <a:off x="745200" y="2687479"/>
              <a:ext cx="626400" cy="348813"/>
            </a:xfrm>
            <a:prstGeom prst="rect">
              <a:avLst/>
            </a:prstGeom>
            <a:noFill/>
          </p:spPr>
          <p:txBody>
            <a:bodyPr wrap="square" rtlCol="0">
              <a:spAutoFit/>
            </a:bodyPr>
            <a:lstStyle/>
            <a:p>
              <a:r>
                <a:rPr lang="en-US" sz="1100" dirty="0"/>
                <a:t>Arad</a:t>
              </a:r>
            </a:p>
          </p:txBody>
        </p:sp>
        <p:sp>
          <p:nvSpPr>
            <p:cNvPr id="180" name="TextBox 179"/>
            <p:cNvSpPr txBox="1"/>
            <p:nvPr/>
          </p:nvSpPr>
          <p:spPr>
            <a:xfrm>
              <a:off x="754005" y="3695116"/>
              <a:ext cx="1132321" cy="348813"/>
            </a:xfrm>
            <a:prstGeom prst="rect">
              <a:avLst/>
            </a:prstGeom>
            <a:noFill/>
          </p:spPr>
          <p:txBody>
            <a:bodyPr wrap="square" rtlCol="0">
              <a:spAutoFit/>
            </a:bodyPr>
            <a:lstStyle/>
            <a:p>
              <a:r>
                <a:rPr lang="en-US" sz="1100" dirty="0"/>
                <a:t>Timisoara</a:t>
              </a:r>
            </a:p>
          </p:txBody>
        </p:sp>
        <p:sp>
          <p:nvSpPr>
            <p:cNvPr id="181" name="TextBox 180"/>
            <p:cNvSpPr txBox="1"/>
            <p:nvPr/>
          </p:nvSpPr>
          <p:spPr>
            <a:xfrm>
              <a:off x="2145603" y="3824080"/>
              <a:ext cx="709881" cy="348813"/>
            </a:xfrm>
            <a:prstGeom prst="rect">
              <a:avLst/>
            </a:prstGeom>
            <a:noFill/>
          </p:spPr>
          <p:txBody>
            <a:bodyPr wrap="square" rtlCol="0">
              <a:spAutoFit/>
            </a:bodyPr>
            <a:lstStyle/>
            <a:p>
              <a:r>
                <a:rPr lang="en-US" sz="1100" dirty="0"/>
                <a:t>Lugoj</a:t>
              </a:r>
            </a:p>
          </p:txBody>
        </p:sp>
        <p:sp>
          <p:nvSpPr>
            <p:cNvPr id="182" name="TextBox 181"/>
            <p:cNvSpPr txBox="1"/>
            <p:nvPr/>
          </p:nvSpPr>
          <p:spPr>
            <a:xfrm>
              <a:off x="1168859" y="4271289"/>
              <a:ext cx="1151195" cy="348813"/>
            </a:xfrm>
            <a:prstGeom prst="rect">
              <a:avLst/>
            </a:prstGeom>
            <a:noFill/>
          </p:spPr>
          <p:txBody>
            <a:bodyPr wrap="square" rtlCol="0">
              <a:spAutoFit/>
            </a:bodyPr>
            <a:lstStyle/>
            <a:p>
              <a:r>
                <a:rPr lang="en-US" sz="1100" dirty="0"/>
                <a:t>Mehadia</a:t>
              </a:r>
            </a:p>
          </p:txBody>
        </p:sp>
        <p:sp>
          <p:nvSpPr>
            <p:cNvPr id="183" name="TextBox 182"/>
            <p:cNvSpPr txBox="1"/>
            <p:nvPr/>
          </p:nvSpPr>
          <p:spPr>
            <a:xfrm>
              <a:off x="1231413" y="4744881"/>
              <a:ext cx="883137" cy="348813"/>
            </a:xfrm>
            <a:prstGeom prst="rect">
              <a:avLst/>
            </a:prstGeom>
            <a:noFill/>
          </p:spPr>
          <p:txBody>
            <a:bodyPr wrap="square" rtlCol="0">
              <a:spAutoFit/>
            </a:bodyPr>
            <a:lstStyle/>
            <a:p>
              <a:r>
                <a:rPr lang="en-US" sz="1100" dirty="0"/>
                <a:t>Dobreta</a:t>
              </a:r>
            </a:p>
          </p:txBody>
        </p:sp>
        <p:sp>
          <p:nvSpPr>
            <p:cNvPr id="184" name="TextBox 183"/>
            <p:cNvSpPr txBox="1"/>
            <p:nvPr/>
          </p:nvSpPr>
          <p:spPr>
            <a:xfrm>
              <a:off x="2685612" y="2772489"/>
              <a:ext cx="736693" cy="348813"/>
            </a:xfrm>
            <a:prstGeom prst="rect">
              <a:avLst/>
            </a:prstGeom>
            <a:noFill/>
          </p:spPr>
          <p:txBody>
            <a:bodyPr wrap="square" rtlCol="0">
              <a:spAutoFit/>
            </a:bodyPr>
            <a:lstStyle/>
            <a:p>
              <a:r>
                <a:rPr lang="en-US" sz="1100" dirty="0"/>
                <a:t>Sibiu</a:t>
              </a:r>
            </a:p>
          </p:txBody>
        </p:sp>
        <p:sp>
          <p:nvSpPr>
            <p:cNvPr id="185" name="TextBox 184"/>
            <p:cNvSpPr txBox="1"/>
            <p:nvPr/>
          </p:nvSpPr>
          <p:spPr>
            <a:xfrm>
              <a:off x="3527519" y="2933700"/>
              <a:ext cx="919867" cy="348813"/>
            </a:xfrm>
            <a:prstGeom prst="rect">
              <a:avLst/>
            </a:prstGeom>
            <a:noFill/>
          </p:spPr>
          <p:txBody>
            <a:bodyPr wrap="square" rtlCol="0">
              <a:spAutoFit/>
            </a:bodyPr>
            <a:lstStyle/>
            <a:p>
              <a:r>
                <a:rPr lang="en-US" sz="1100" dirty="0"/>
                <a:t>Fagaras</a:t>
              </a:r>
            </a:p>
          </p:txBody>
        </p:sp>
        <p:sp>
          <p:nvSpPr>
            <p:cNvPr id="186" name="TextBox 185"/>
            <p:cNvSpPr txBox="1"/>
            <p:nvPr/>
          </p:nvSpPr>
          <p:spPr>
            <a:xfrm>
              <a:off x="1640205" y="3382061"/>
              <a:ext cx="1202168" cy="484234"/>
            </a:xfrm>
            <a:prstGeom prst="rect">
              <a:avLst/>
            </a:prstGeom>
            <a:noFill/>
          </p:spPr>
          <p:txBody>
            <a:bodyPr wrap="square" rtlCol="0">
              <a:spAutoFit/>
            </a:bodyPr>
            <a:lstStyle/>
            <a:p>
              <a:pPr algn="r">
                <a:lnSpc>
                  <a:spcPct val="80000"/>
                </a:lnSpc>
              </a:pPr>
              <a:r>
                <a:rPr lang="en-US" sz="1100" dirty="0"/>
                <a:t>Rimnicu Vilcea</a:t>
              </a:r>
            </a:p>
          </p:txBody>
        </p:sp>
        <p:sp>
          <p:nvSpPr>
            <p:cNvPr id="187" name="TextBox 186"/>
            <p:cNvSpPr txBox="1"/>
            <p:nvPr/>
          </p:nvSpPr>
          <p:spPr>
            <a:xfrm>
              <a:off x="3442476" y="4092220"/>
              <a:ext cx="924467" cy="348813"/>
            </a:xfrm>
            <a:prstGeom prst="rect">
              <a:avLst/>
            </a:prstGeom>
            <a:noFill/>
          </p:spPr>
          <p:txBody>
            <a:bodyPr wrap="square" rtlCol="0">
              <a:spAutoFit/>
            </a:bodyPr>
            <a:lstStyle/>
            <a:p>
              <a:r>
                <a:rPr lang="en-US" sz="1100" dirty="0"/>
                <a:t>Pitesti</a:t>
              </a:r>
            </a:p>
          </p:txBody>
        </p:sp>
        <p:sp>
          <p:nvSpPr>
            <p:cNvPr id="188" name="TextBox 187"/>
            <p:cNvSpPr txBox="1"/>
            <p:nvPr/>
          </p:nvSpPr>
          <p:spPr>
            <a:xfrm>
              <a:off x="2767876" y="4982290"/>
              <a:ext cx="918680" cy="348813"/>
            </a:xfrm>
            <a:prstGeom prst="rect">
              <a:avLst/>
            </a:prstGeom>
            <a:noFill/>
          </p:spPr>
          <p:txBody>
            <a:bodyPr wrap="square" rtlCol="0">
              <a:spAutoFit/>
            </a:bodyPr>
            <a:lstStyle/>
            <a:p>
              <a:r>
                <a:rPr lang="en-US" sz="1100" dirty="0"/>
                <a:t>Craiova</a:t>
              </a:r>
            </a:p>
          </p:txBody>
        </p:sp>
        <p:sp>
          <p:nvSpPr>
            <p:cNvPr id="189" name="TextBox 188"/>
            <p:cNvSpPr txBox="1"/>
            <p:nvPr/>
          </p:nvSpPr>
          <p:spPr>
            <a:xfrm>
              <a:off x="4154012" y="4899834"/>
              <a:ext cx="951036" cy="348813"/>
            </a:xfrm>
            <a:prstGeom prst="rect">
              <a:avLst/>
            </a:prstGeom>
            <a:noFill/>
          </p:spPr>
          <p:txBody>
            <a:bodyPr wrap="square" rtlCol="0">
              <a:spAutoFit/>
            </a:bodyPr>
            <a:lstStyle/>
            <a:p>
              <a:r>
                <a:rPr lang="en-US" sz="1100" dirty="0"/>
                <a:t>Giurgiu</a:t>
              </a:r>
            </a:p>
          </p:txBody>
        </p:sp>
        <p:sp>
          <p:nvSpPr>
            <p:cNvPr id="190" name="TextBox 189"/>
            <p:cNvSpPr txBox="1"/>
            <p:nvPr/>
          </p:nvSpPr>
          <p:spPr>
            <a:xfrm>
              <a:off x="4460673" y="4271289"/>
              <a:ext cx="1287068" cy="348813"/>
            </a:xfrm>
            <a:prstGeom prst="rect">
              <a:avLst/>
            </a:prstGeom>
            <a:noFill/>
          </p:spPr>
          <p:txBody>
            <a:bodyPr wrap="square" rtlCol="0">
              <a:spAutoFit/>
            </a:bodyPr>
            <a:lstStyle/>
            <a:p>
              <a:r>
                <a:rPr lang="en-US" sz="1100" dirty="0"/>
                <a:t>Bucharest</a:t>
              </a:r>
            </a:p>
          </p:txBody>
        </p:sp>
        <p:sp>
          <p:nvSpPr>
            <p:cNvPr id="191" name="TextBox 190"/>
            <p:cNvSpPr txBox="1"/>
            <p:nvPr/>
          </p:nvSpPr>
          <p:spPr>
            <a:xfrm>
              <a:off x="4603710" y="2036216"/>
              <a:ext cx="1023667" cy="348813"/>
            </a:xfrm>
            <a:prstGeom prst="rect">
              <a:avLst/>
            </a:prstGeom>
            <a:noFill/>
          </p:spPr>
          <p:txBody>
            <a:bodyPr wrap="square" rtlCol="0">
              <a:spAutoFit/>
            </a:bodyPr>
            <a:lstStyle/>
            <a:p>
              <a:r>
                <a:rPr lang="en-US" sz="1100" dirty="0"/>
                <a:t>Neamt</a:t>
              </a:r>
            </a:p>
          </p:txBody>
        </p:sp>
        <p:sp>
          <p:nvSpPr>
            <p:cNvPr id="192" name="TextBox 191"/>
            <p:cNvSpPr txBox="1"/>
            <p:nvPr/>
          </p:nvSpPr>
          <p:spPr>
            <a:xfrm>
              <a:off x="5506626" y="2521881"/>
              <a:ext cx="514351" cy="348813"/>
            </a:xfrm>
            <a:prstGeom prst="rect">
              <a:avLst/>
            </a:prstGeom>
            <a:noFill/>
          </p:spPr>
          <p:txBody>
            <a:bodyPr wrap="square" rtlCol="0">
              <a:spAutoFit/>
            </a:bodyPr>
            <a:lstStyle/>
            <a:p>
              <a:r>
                <a:rPr lang="en-US" sz="1100" dirty="0"/>
                <a:t>lasi</a:t>
              </a:r>
            </a:p>
          </p:txBody>
        </p:sp>
        <p:sp>
          <p:nvSpPr>
            <p:cNvPr id="193" name="TextBox 192"/>
            <p:cNvSpPr txBox="1"/>
            <p:nvPr/>
          </p:nvSpPr>
          <p:spPr>
            <a:xfrm>
              <a:off x="5897318" y="2966005"/>
              <a:ext cx="873613" cy="348813"/>
            </a:xfrm>
            <a:prstGeom prst="rect">
              <a:avLst/>
            </a:prstGeom>
            <a:noFill/>
          </p:spPr>
          <p:txBody>
            <a:bodyPr wrap="square" rtlCol="0">
              <a:spAutoFit/>
            </a:bodyPr>
            <a:lstStyle/>
            <a:p>
              <a:r>
                <a:rPr lang="en-US" sz="1100" dirty="0"/>
                <a:t>Vasliu</a:t>
              </a:r>
            </a:p>
          </p:txBody>
        </p:sp>
        <p:sp>
          <p:nvSpPr>
            <p:cNvPr id="194" name="TextBox 193"/>
            <p:cNvSpPr txBox="1"/>
            <p:nvPr/>
          </p:nvSpPr>
          <p:spPr>
            <a:xfrm>
              <a:off x="4497181" y="3588684"/>
              <a:ext cx="924467" cy="348813"/>
            </a:xfrm>
            <a:prstGeom prst="rect">
              <a:avLst/>
            </a:prstGeom>
            <a:noFill/>
          </p:spPr>
          <p:txBody>
            <a:bodyPr wrap="square" rtlCol="0">
              <a:spAutoFit/>
            </a:bodyPr>
            <a:lstStyle/>
            <a:p>
              <a:r>
                <a:rPr lang="en-US" sz="1100" dirty="0"/>
                <a:t>Urziceni</a:t>
              </a:r>
            </a:p>
          </p:txBody>
        </p:sp>
        <p:sp>
          <p:nvSpPr>
            <p:cNvPr id="195" name="TextBox 194"/>
            <p:cNvSpPr txBox="1"/>
            <p:nvPr/>
          </p:nvSpPr>
          <p:spPr>
            <a:xfrm>
              <a:off x="6146348" y="3779184"/>
              <a:ext cx="977708" cy="348813"/>
            </a:xfrm>
            <a:prstGeom prst="rect">
              <a:avLst/>
            </a:prstGeom>
            <a:noFill/>
          </p:spPr>
          <p:txBody>
            <a:bodyPr wrap="square" rtlCol="0">
              <a:spAutoFit/>
            </a:bodyPr>
            <a:lstStyle/>
            <a:p>
              <a:r>
                <a:rPr lang="en-US" sz="1100" dirty="0"/>
                <a:t>Hirsova</a:t>
              </a:r>
            </a:p>
          </p:txBody>
        </p:sp>
        <p:sp>
          <p:nvSpPr>
            <p:cNvPr id="196" name="TextBox 195"/>
            <p:cNvSpPr txBox="1"/>
            <p:nvPr/>
          </p:nvSpPr>
          <p:spPr>
            <a:xfrm>
              <a:off x="6429276" y="4367221"/>
              <a:ext cx="1143000" cy="348813"/>
            </a:xfrm>
            <a:prstGeom prst="rect">
              <a:avLst/>
            </a:prstGeom>
            <a:noFill/>
          </p:spPr>
          <p:txBody>
            <a:bodyPr wrap="square" rtlCol="0">
              <a:spAutoFit/>
            </a:bodyPr>
            <a:lstStyle/>
            <a:p>
              <a:r>
                <a:rPr lang="en-US" sz="1100" dirty="0"/>
                <a:t>Eforie</a:t>
              </a:r>
            </a:p>
          </p:txBody>
        </p:sp>
        <p:cxnSp>
          <p:nvCxnSpPr>
            <p:cNvPr id="197" name="Straight Connector 196"/>
            <p:cNvCxnSpPr>
              <a:stCxn id="153" idx="3"/>
              <a:endCxn id="152" idx="0"/>
            </p:cNvCxnSpPr>
            <p:nvPr/>
          </p:nvCxnSpPr>
          <p:spPr>
            <a:xfrm>
              <a:off x="5495925" y="2734390"/>
              <a:ext cx="34290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903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851615"/>
          </a:xfrm>
        </p:spPr>
        <p:txBody>
          <a:bodyPr>
            <a:noAutofit/>
          </a:bodyPr>
          <a:lstStyle/>
          <a:p>
            <a:pPr algn="l"/>
            <a:r>
              <a:rPr lang="en-SG" sz="3200" b="1" dirty="0"/>
              <a:t>Example: Vacuum World (Single-state Version)</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03" y="2022873"/>
            <a:ext cx="6272213"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79268" y="1200151"/>
            <a:ext cx="6172200" cy="3394472"/>
          </a:xfrm>
        </p:spPr>
        <p:txBody>
          <a:bodyPr>
            <a:normAutofit/>
          </a:bodyPr>
          <a:lstStyle/>
          <a:p>
            <a:pPr>
              <a:buClr>
                <a:schemeClr val="tx1"/>
              </a:buClr>
              <a:buFont typeface="Arial" panose="020B0604020202020204" pitchFamily="34" charset="0"/>
              <a:buChar char="•"/>
            </a:pPr>
            <a:r>
              <a:rPr lang="en-SG" sz="1800" dirty="0">
                <a:solidFill>
                  <a:srgbClr val="2F0EF8"/>
                </a:solidFill>
              </a:rPr>
              <a:t>Initial state</a:t>
            </a:r>
            <a:r>
              <a:rPr lang="en-SG" sz="1800" dirty="0"/>
              <a:t>: one of the eight states shown previously</a:t>
            </a:r>
          </a:p>
          <a:p>
            <a:pPr>
              <a:buClr>
                <a:schemeClr val="tx1"/>
              </a:buClr>
              <a:buFont typeface="Arial" panose="020B0604020202020204" pitchFamily="34" charset="0"/>
              <a:buChar char="•"/>
            </a:pPr>
            <a:r>
              <a:rPr lang="en-SG" sz="1800" dirty="0">
                <a:solidFill>
                  <a:srgbClr val="2F0EF8"/>
                </a:solidFill>
              </a:rPr>
              <a:t>Actions</a:t>
            </a:r>
            <a:r>
              <a:rPr lang="en-SG" sz="1800" dirty="0"/>
              <a:t>: left, right, suck</a:t>
            </a:r>
          </a:p>
          <a:p>
            <a:pPr>
              <a:buClr>
                <a:schemeClr val="tx1"/>
              </a:buClr>
              <a:buFont typeface="Arial" panose="020B0604020202020204" pitchFamily="34" charset="0"/>
              <a:buChar char="•"/>
            </a:pPr>
            <a:r>
              <a:rPr lang="en-SG" sz="1800" dirty="0">
                <a:solidFill>
                  <a:srgbClr val="2F0EF8"/>
                </a:solidFill>
              </a:rPr>
              <a:t>Goal test</a:t>
            </a:r>
            <a:r>
              <a:rPr lang="en-SG" sz="1800" dirty="0"/>
              <a:t>: no dirt in any square</a:t>
            </a:r>
          </a:p>
          <a:p>
            <a:pPr>
              <a:buClr>
                <a:schemeClr val="tx1"/>
              </a:buClr>
              <a:buFont typeface="Arial" panose="020B0604020202020204" pitchFamily="34" charset="0"/>
              <a:buChar char="•"/>
            </a:pPr>
            <a:r>
              <a:rPr lang="en-SG" sz="1800" dirty="0">
                <a:solidFill>
                  <a:srgbClr val="2F0EF8"/>
                </a:solidFill>
              </a:rPr>
              <a:t>Path cost</a:t>
            </a:r>
            <a:r>
              <a:rPr lang="en-SG" sz="1800" dirty="0"/>
              <a:t>: 1 per action</a:t>
            </a:r>
          </a:p>
        </p:txBody>
      </p:sp>
    </p:spTree>
    <p:extLst>
      <p:ext uri="{BB962C8B-B14F-4D97-AF65-F5344CB8AC3E}">
        <p14:creationId xmlns:p14="http://schemas.microsoft.com/office/powerpoint/2010/main" val="3442792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257175" indent="-257175">
              <a:buClr>
                <a:schemeClr val="tx1"/>
              </a:buClr>
              <a:buFont typeface="Wingdings" panose="05000000000000000000" pitchFamily="2" charset="2"/>
              <a:buChar char="q"/>
            </a:pPr>
            <a:r>
              <a:rPr lang="en-SG" sz="1800" dirty="0"/>
              <a:t>Initial state </a:t>
            </a:r>
            <a:r>
              <a:rPr lang="en-SG" sz="1800" dirty="0">
                <a:solidFill>
                  <a:srgbClr val="2F0EF8"/>
                </a:solidFill>
              </a:rPr>
              <a:t>set</a:t>
            </a:r>
          </a:p>
          <a:p>
            <a:pPr marL="257175" indent="-257175">
              <a:buClr>
                <a:schemeClr val="tx1"/>
              </a:buClr>
              <a:buFont typeface="Wingdings" panose="05000000000000000000" pitchFamily="2" charset="2"/>
              <a:buChar char="q"/>
            </a:pPr>
            <a:r>
              <a:rPr lang="en-SG" sz="1800" dirty="0"/>
              <a:t>Set of possible actions and the corresponding </a:t>
            </a:r>
            <a:r>
              <a:rPr lang="en-SG" sz="1800" dirty="0">
                <a:solidFill>
                  <a:srgbClr val="2F0EF8"/>
                </a:solidFill>
              </a:rPr>
              <a:t>sets of </a:t>
            </a:r>
            <a:r>
              <a:rPr lang="en-SG" sz="1800" dirty="0"/>
              <a:t>next states</a:t>
            </a:r>
          </a:p>
          <a:p>
            <a:pPr marL="257175" indent="-257175">
              <a:buClr>
                <a:schemeClr val="tx1"/>
              </a:buClr>
              <a:buFont typeface="Wingdings" panose="05000000000000000000" pitchFamily="2" charset="2"/>
              <a:buChar char="q"/>
            </a:pPr>
            <a:r>
              <a:rPr lang="en-US" sz="1800" dirty="0"/>
              <a:t>Goal test</a:t>
            </a:r>
          </a:p>
          <a:p>
            <a:pPr marL="257175" indent="-257175">
              <a:buClr>
                <a:schemeClr val="tx1"/>
              </a:buClr>
              <a:buFont typeface="Wingdings" panose="05000000000000000000" pitchFamily="2" charset="2"/>
              <a:buChar char="q"/>
            </a:pPr>
            <a:r>
              <a:rPr lang="en-US" sz="1800" dirty="0"/>
              <a:t>Path cost function</a:t>
            </a:r>
            <a:endParaRPr lang="en-SG" sz="1800" dirty="0"/>
          </a:p>
          <a:p>
            <a:endParaRPr lang="en-US" sz="1800" dirty="0"/>
          </a:p>
          <a:p>
            <a:r>
              <a:rPr lang="en-US" sz="1800" dirty="0">
                <a:solidFill>
                  <a:srgbClr val="2F0EF8"/>
                </a:solidFill>
              </a:rPr>
              <a:t>Solution:</a:t>
            </a:r>
          </a:p>
          <a:p>
            <a:pPr marL="257175" indent="-257175">
              <a:buClr>
                <a:schemeClr val="tx1"/>
              </a:buClr>
              <a:buFont typeface="Wingdings" panose="05000000000000000000" pitchFamily="2" charset="2"/>
              <a:buChar char="q"/>
            </a:pPr>
            <a:r>
              <a:rPr lang="en-SG" sz="1800" dirty="0"/>
              <a:t>a path (connecting sets of states) that leads to a set of states all of which are goal states</a:t>
            </a:r>
          </a:p>
        </p:txBody>
      </p:sp>
      <p:sp>
        <p:nvSpPr>
          <p:cNvPr id="4" name="Title 1"/>
          <p:cNvSpPr txBox="1">
            <a:spLocks/>
          </p:cNvSpPr>
          <p:nvPr/>
        </p:nvSpPr>
        <p:spPr>
          <a:xfrm>
            <a:off x="457200" y="422724"/>
            <a:ext cx="8229600" cy="5431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Arial"/>
                <a:ea typeface="+mj-ea"/>
                <a:cs typeface="+mj-cs"/>
              </a:defRPr>
            </a:lvl1pPr>
          </a:lstStyle>
          <a:p>
            <a:r>
              <a:rPr lang="en-SG" sz="3200" dirty="0"/>
              <a:t>Multiple-State Problem Formulation</a:t>
            </a:r>
          </a:p>
        </p:txBody>
      </p:sp>
    </p:spTree>
    <p:extLst>
      <p:ext uri="{BB962C8B-B14F-4D97-AF65-F5344CB8AC3E}">
        <p14:creationId xmlns:p14="http://schemas.microsoft.com/office/powerpoint/2010/main" val="3932191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SG" sz="3200" b="1" dirty="0"/>
              <a:t>Example: Vacuum World (Multiple-state Version)</a:t>
            </a:r>
          </a:p>
        </p:txBody>
      </p:sp>
      <p:sp>
        <p:nvSpPr>
          <p:cNvPr id="3" name="Content Placeholder 2"/>
          <p:cNvSpPr>
            <a:spLocks noGrp="1"/>
          </p:cNvSpPr>
          <p:nvPr>
            <p:ph idx="1"/>
          </p:nvPr>
        </p:nvSpPr>
        <p:spPr/>
        <p:txBody>
          <a:bodyPr>
            <a:normAutofit/>
          </a:bodyPr>
          <a:lstStyle/>
          <a:p>
            <a:pPr>
              <a:buClr>
                <a:schemeClr val="tx1"/>
              </a:buClr>
              <a:buFont typeface="Wingdings" panose="05000000000000000000" pitchFamily="2" charset="2"/>
              <a:buChar char="q"/>
            </a:pPr>
            <a:r>
              <a:rPr lang="en-SG" sz="2400" dirty="0">
                <a:solidFill>
                  <a:srgbClr val="2F0EF8"/>
                </a:solidFill>
              </a:rPr>
              <a:t>States</a:t>
            </a:r>
            <a:r>
              <a:rPr lang="en-SG" sz="2400" dirty="0"/>
              <a:t>: subset of the eight states</a:t>
            </a:r>
          </a:p>
          <a:p>
            <a:pPr>
              <a:buClr>
                <a:schemeClr val="tx1"/>
              </a:buClr>
              <a:buFont typeface="Wingdings" panose="05000000000000000000" pitchFamily="2" charset="2"/>
              <a:buChar char="q"/>
            </a:pPr>
            <a:r>
              <a:rPr lang="en-SG" sz="2400" dirty="0">
                <a:solidFill>
                  <a:srgbClr val="2F0EF8"/>
                </a:solidFill>
              </a:rPr>
              <a:t>Operators</a:t>
            </a:r>
            <a:r>
              <a:rPr lang="en-SG" sz="2400" dirty="0"/>
              <a:t>: left, right, suck</a:t>
            </a:r>
          </a:p>
          <a:p>
            <a:pPr>
              <a:buClr>
                <a:schemeClr val="tx1"/>
              </a:buClr>
              <a:buFont typeface="Wingdings" panose="05000000000000000000" pitchFamily="2" charset="2"/>
              <a:buChar char="q"/>
            </a:pPr>
            <a:r>
              <a:rPr lang="en-SG" sz="2400" dirty="0">
                <a:solidFill>
                  <a:srgbClr val="2F0EF8"/>
                </a:solidFill>
              </a:rPr>
              <a:t>Goal test</a:t>
            </a:r>
            <a:r>
              <a:rPr lang="en-SG" sz="2400" dirty="0"/>
              <a:t>: all states in state set have no dirt</a:t>
            </a:r>
          </a:p>
          <a:p>
            <a:pPr>
              <a:buClr>
                <a:schemeClr val="tx1"/>
              </a:buClr>
              <a:buFont typeface="Wingdings" panose="05000000000000000000" pitchFamily="2" charset="2"/>
              <a:buChar char="q"/>
            </a:pPr>
            <a:r>
              <a:rPr lang="en-SG" sz="2400" dirty="0">
                <a:solidFill>
                  <a:srgbClr val="2F0EF8"/>
                </a:solidFill>
              </a:rPr>
              <a:t>Path cost</a:t>
            </a:r>
            <a:r>
              <a:rPr lang="en-SG" sz="2400" dirty="0"/>
              <a:t>: 1 per operator</a:t>
            </a:r>
          </a:p>
        </p:txBody>
      </p:sp>
    </p:spTree>
    <p:extLst>
      <p:ext uri="{BB962C8B-B14F-4D97-AF65-F5344CB8AC3E}">
        <p14:creationId xmlns:p14="http://schemas.microsoft.com/office/powerpoint/2010/main" val="959120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SG" sz="3200" b="1" dirty="0"/>
              <a:t>Example: Vacuum World (Multiple-state Version)</a:t>
            </a:r>
            <a:endParaRPr lang="en-SG" sz="3200"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4551" y="1053548"/>
            <a:ext cx="5129996"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998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8-puzzle</a:t>
            </a:r>
          </a:p>
        </p:txBody>
      </p:sp>
      <p:sp>
        <p:nvSpPr>
          <p:cNvPr id="4" name="TextBox 3"/>
          <p:cNvSpPr txBox="1"/>
          <p:nvPr/>
        </p:nvSpPr>
        <p:spPr>
          <a:xfrm>
            <a:off x="457200" y="1128880"/>
            <a:ext cx="5429250" cy="1631216"/>
          </a:xfrm>
          <a:prstGeom prst="rect">
            <a:avLst/>
          </a:prstGeom>
          <a:noFill/>
        </p:spPr>
        <p:txBody>
          <a:bodyPr wrap="square" rtlCol="0">
            <a:spAutoFit/>
          </a:bodyPr>
          <a:lstStyle/>
          <a:p>
            <a:pPr marL="285750" indent="-285750">
              <a:buClr>
                <a:schemeClr val="tx1"/>
              </a:buClr>
              <a:buSzPct val="100000"/>
              <a:buFont typeface="Arial" panose="020B0604020202020204" pitchFamily="34" charset="0"/>
              <a:buChar char="•"/>
            </a:pPr>
            <a:r>
              <a:rPr lang="en-SG" sz="2000" dirty="0">
                <a:solidFill>
                  <a:srgbClr val="2F0EF8"/>
                </a:solidFill>
                <a:latin typeface="Arial" panose="020B0604020202020204" pitchFamily="34" charset="0"/>
                <a:cs typeface="Arial" panose="020B0604020202020204" pitchFamily="34" charset="0"/>
              </a:rPr>
              <a:t>States</a:t>
            </a:r>
            <a:r>
              <a:rPr lang="en-SG" sz="2000" dirty="0">
                <a:latin typeface="Arial" panose="020B0604020202020204" pitchFamily="34" charset="0"/>
                <a:cs typeface="Arial" panose="020B0604020202020204" pitchFamily="34" charset="0"/>
              </a:rPr>
              <a:t>: integer locations of tiles</a:t>
            </a:r>
          </a:p>
          <a:p>
            <a:pPr marL="628650" lvl="1" indent="-285750">
              <a:buClr>
                <a:schemeClr val="tx1"/>
              </a:buClr>
              <a:buSzPct val="100000"/>
              <a:buFont typeface="Arial" panose="020B0604020202020204" pitchFamily="34" charset="0"/>
              <a:buChar char="•"/>
            </a:pPr>
            <a:r>
              <a:rPr lang="en-SG" sz="2000" dirty="0">
                <a:latin typeface="Arial" panose="020B0604020202020204" pitchFamily="34" charset="0"/>
                <a:cs typeface="Arial" panose="020B0604020202020204" pitchFamily="34" charset="0"/>
              </a:rPr>
              <a:t>number of states = 9!</a:t>
            </a:r>
          </a:p>
          <a:p>
            <a:pPr marL="285750" indent="-285750">
              <a:buClr>
                <a:schemeClr val="tx1"/>
              </a:buClr>
              <a:buSzPct val="100000"/>
              <a:buFont typeface="Arial" panose="020B0604020202020204" pitchFamily="34" charset="0"/>
              <a:buChar char="•"/>
            </a:pPr>
            <a:r>
              <a:rPr lang="en-SG" sz="2000" dirty="0">
                <a:solidFill>
                  <a:srgbClr val="2F0EF8"/>
                </a:solidFill>
                <a:latin typeface="Arial" panose="020B0604020202020204" pitchFamily="34" charset="0"/>
                <a:cs typeface="Arial" panose="020B0604020202020204" pitchFamily="34" charset="0"/>
              </a:rPr>
              <a:t>Actions</a:t>
            </a:r>
            <a:r>
              <a:rPr lang="en-SG" sz="2000" dirty="0">
                <a:latin typeface="Arial" panose="020B0604020202020204" pitchFamily="34" charset="0"/>
                <a:cs typeface="Arial" panose="020B0604020202020204" pitchFamily="34" charset="0"/>
              </a:rPr>
              <a:t>: move blank left, right, up, down</a:t>
            </a:r>
          </a:p>
          <a:p>
            <a:pPr marL="285750" indent="-285750">
              <a:buClr>
                <a:schemeClr val="tx1"/>
              </a:buClr>
              <a:buSzPct val="100000"/>
              <a:buFont typeface="Arial" panose="020B0604020202020204" pitchFamily="34" charset="0"/>
              <a:buChar char="•"/>
            </a:pPr>
            <a:r>
              <a:rPr lang="en-SG" sz="2000" dirty="0">
                <a:solidFill>
                  <a:srgbClr val="2F0EF8"/>
                </a:solidFill>
                <a:latin typeface="Arial" panose="020B0604020202020204" pitchFamily="34" charset="0"/>
                <a:cs typeface="Arial" panose="020B0604020202020204" pitchFamily="34" charset="0"/>
              </a:rPr>
              <a:t>Goal test</a:t>
            </a:r>
            <a:r>
              <a:rPr lang="en-SG" sz="2000" dirty="0">
                <a:latin typeface="Arial" panose="020B0604020202020204" pitchFamily="34" charset="0"/>
                <a:cs typeface="Arial" panose="020B0604020202020204" pitchFamily="34" charset="0"/>
              </a:rPr>
              <a:t>: = goal state (given)</a:t>
            </a:r>
          </a:p>
          <a:p>
            <a:pPr marL="285750" indent="-285750">
              <a:buClr>
                <a:schemeClr val="tx1"/>
              </a:buClr>
              <a:buSzPct val="100000"/>
              <a:buFont typeface="Arial" panose="020B0604020202020204" pitchFamily="34" charset="0"/>
              <a:buChar char="•"/>
            </a:pPr>
            <a:r>
              <a:rPr lang="en-SG" sz="2000" dirty="0">
                <a:solidFill>
                  <a:srgbClr val="2F0EF8"/>
                </a:solidFill>
                <a:latin typeface="Arial" panose="020B0604020202020204" pitchFamily="34" charset="0"/>
                <a:cs typeface="Arial" panose="020B0604020202020204" pitchFamily="34" charset="0"/>
              </a:rPr>
              <a:t>Path cost</a:t>
            </a:r>
            <a:r>
              <a:rPr lang="en-SG" sz="2000" dirty="0">
                <a:latin typeface="Arial" panose="020B0604020202020204" pitchFamily="34" charset="0"/>
                <a:cs typeface="Arial" panose="020B0604020202020204" pitchFamily="34" charset="0"/>
              </a:rPr>
              <a:t>: 1 per move</a:t>
            </a:r>
          </a:p>
        </p:txBody>
      </p:sp>
      <p:sp>
        <p:nvSpPr>
          <p:cNvPr id="19" name="TextBox 18"/>
          <p:cNvSpPr txBox="1"/>
          <p:nvPr/>
        </p:nvSpPr>
        <p:spPr>
          <a:xfrm>
            <a:off x="5572956" y="1289976"/>
            <a:ext cx="1285043"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Start state</a:t>
            </a:r>
          </a:p>
        </p:txBody>
      </p:sp>
      <p:sp>
        <p:nvSpPr>
          <p:cNvPr id="30" name="TextBox 29"/>
          <p:cNvSpPr txBox="1"/>
          <p:nvPr/>
        </p:nvSpPr>
        <p:spPr>
          <a:xfrm>
            <a:off x="5572955" y="2934116"/>
            <a:ext cx="1285043"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Goal state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799" y="1289976"/>
            <a:ext cx="1920240" cy="147012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411" y="2968480"/>
            <a:ext cx="1920552" cy="1403715"/>
          </a:xfrm>
          <a:prstGeom prst="rect">
            <a:avLst/>
          </a:prstGeom>
        </p:spPr>
      </p:pic>
    </p:spTree>
    <p:extLst>
      <p:ext uri="{BB962C8B-B14F-4D97-AF65-F5344CB8AC3E}">
        <p14:creationId xmlns:p14="http://schemas.microsoft.com/office/powerpoint/2010/main" val="1429197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Real-World Problems</a:t>
            </a:r>
          </a:p>
        </p:txBody>
      </p:sp>
      <p:sp>
        <p:nvSpPr>
          <p:cNvPr id="3" name="Content Placeholder 2"/>
          <p:cNvSpPr>
            <a:spLocks noGrp="1"/>
          </p:cNvSpPr>
          <p:nvPr>
            <p:ph idx="1"/>
          </p:nvPr>
        </p:nvSpPr>
        <p:spPr>
          <a:xfrm>
            <a:off x="457200" y="1198686"/>
            <a:ext cx="8115300" cy="2907092"/>
          </a:xfrm>
        </p:spPr>
        <p:txBody>
          <a:bodyPr>
            <a:noAutofit/>
          </a:bodyPr>
          <a:lstStyle/>
          <a:p>
            <a:pPr marL="0" indent="0">
              <a:buNone/>
            </a:pPr>
            <a:r>
              <a:rPr lang="en-SG" sz="2000" dirty="0"/>
              <a:t>Route finding problems:</a:t>
            </a:r>
          </a:p>
          <a:p>
            <a:pPr>
              <a:buClr>
                <a:schemeClr val="tx1"/>
              </a:buClr>
            </a:pPr>
            <a:r>
              <a:rPr lang="en-SG" sz="2000" dirty="0"/>
              <a:t>Routing in computer networks</a:t>
            </a:r>
          </a:p>
          <a:p>
            <a:pPr>
              <a:buClr>
                <a:schemeClr val="tx1"/>
              </a:buClr>
            </a:pPr>
            <a:r>
              <a:rPr lang="en-SG" sz="2000" dirty="0"/>
              <a:t>Robot navigation</a:t>
            </a:r>
          </a:p>
          <a:p>
            <a:pPr>
              <a:buClr>
                <a:schemeClr val="tx1"/>
              </a:buClr>
            </a:pPr>
            <a:r>
              <a:rPr lang="en-SG" sz="2000" dirty="0"/>
              <a:t>Automated travel advisory</a:t>
            </a:r>
          </a:p>
          <a:p>
            <a:pPr>
              <a:buClr>
                <a:schemeClr val="tx1"/>
              </a:buClr>
            </a:pPr>
            <a:r>
              <a:rPr lang="en-SG" sz="2000" dirty="0"/>
              <a:t>Airline travel planning</a:t>
            </a:r>
          </a:p>
          <a:p>
            <a:endParaRPr lang="en-US" sz="2000" dirty="0">
              <a:solidFill>
                <a:srgbClr val="2F0EF8"/>
              </a:solidFill>
            </a:endParaRPr>
          </a:p>
          <a:p>
            <a:pPr marL="0" indent="0">
              <a:buNone/>
            </a:pPr>
            <a:r>
              <a:rPr lang="en-SG" sz="2000" dirty="0"/>
              <a:t>Touring problems:</a:t>
            </a:r>
          </a:p>
          <a:p>
            <a:pPr>
              <a:buClr>
                <a:schemeClr val="tx1"/>
              </a:buClr>
            </a:pPr>
            <a:r>
              <a:rPr lang="en-SG" sz="2000" dirty="0"/>
              <a:t>Traveling Salesperson problem</a:t>
            </a:r>
          </a:p>
          <a:p>
            <a:pPr>
              <a:buClr>
                <a:schemeClr val="tx1"/>
              </a:buClr>
            </a:pPr>
            <a:r>
              <a:rPr lang="en-SG" sz="2000" dirty="0"/>
              <a:t>“Shortest tour": visit every city exactly once</a:t>
            </a:r>
          </a:p>
        </p:txBody>
      </p:sp>
      <p:pic>
        <p:nvPicPr>
          <p:cNvPr id="2050" name="Picture 2" descr="Image result for route icon pn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47509" y="1600665"/>
            <a:ext cx="2356812" cy="235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413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a:t>
            </a:r>
            <a:r>
              <a:rPr lang="en-US" altLang="zh-CN" dirty="0"/>
              <a:t>uestion to Think About</a:t>
            </a:r>
            <a:endParaRPr lang="en-SG" dirty="0"/>
          </a:p>
        </p:txBody>
      </p:sp>
      <p:pic>
        <p:nvPicPr>
          <p:cNvPr id="3" name="Picture 2"/>
          <p:cNvPicPr>
            <a:picLocks noChangeAspect="1"/>
          </p:cNvPicPr>
          <p:nvPr/>
        </p:nvPicPr>
        <p:blipFill>
          <a:blip r:embed="rId3"/>
          <a:stretch>
            <a:fillRect/>
          </a:stretch>
        </p:blipFill>
        <p:spPr>
          <a:xfrm>
            <a:off x="1086679" y="1059179"/>
            <a:ext cx="6625585" cy="3801056"/>
          </a:xfrm>
          <a:prstGeom prst="rect">
            <a:avLst/>
          </a:prstGeom>
        </p:spPr>
      </p:pic>
    </p:spTree>
    <p:extLst>
      <p:ext uri="{BB962C8B-B14F-4D97-AF65-F5344CB8AC3E}">
        <p14:creationId xmlns:p14="http://schemas.microsoft.com/office/powerpoint/2010/main" val="2271002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6FD-EBA0-254F-A0FB-8E4F33A6F62E}"/>
              </a:ext>
            </a:extLst>
          </p:cNvPr>
          <p:cNvSpPr>
            <a:spLocks noGrp="1"/>
          </p:cNvSpPr>
          <p:nvPr>
            <p:ph type="title"/>
          </p:nvPr>
        </p:nvSpPr>
        <p:spPr/>
        <p:txBody>
          <a:bodyPr>
            <a:normAutofit fontScale="90000"/>
          </a:bodyPr>
          <a:lstStyle/>
          <a:p>
            <a:r>
              <a:rPr lang="en-US" dirty="0"/>
              <a:t>AlphaGo</a:t>
            </a:r>
          </a:p>
        </p:txBody>
      </p:sp>
      <p:sp>
        <p:nvSpPr>
          <p:cNvPr id="4" name="TextBox 3">
            <a:extLst>
              <a:ext uri="{FF2B5EF4-FFF2-40B4-BE49-F238E27FC236}">
                <a16:creationId xmlns:a16="http://schemas.microsoft.com/office/drawing/2014/main" id="{690E723B-D91C-EC40-97F3-9EC5FED953A6}"/>
              </a:ext>
            </a:extLst>
          </p:cNvPr>
          <p:cNvSpPr txBox="1"/>
          <p:nvPr/>
        </p:nvSpPr>
        <p:spPr>
          <a:xfrm>
            <a:off x="2662439" y="1212426"/>
            <a:ext cx="3819122" cy="369332"/>
          </a:xfrm>
          <a:prstGeom prst="rect">
            <a:avLst/>
          </a:prstGeom>
          <a:noFill/>
        </p:spPr>
        <p:txBody>
          <a:bodyPr wrap="none" rtlCol="0">
            <a:spAutoFit/>
          </a:bodyPr>
          <a:lstStyle/>
          <a:p>
            <a:r>
              <a:rPr lang="en-US" dirty="0"/>
              <a:t>https://</a:t>
            </a:r>
            <a:r>
              <a:rPr lang="en-US" dirty="0" err="1"/>
              <a:t>forms.gle</a:t>
            </a:r>
            <a:r>
              <a:rPr lang="en-US" dirty="0"/>
              <a:t>/dmFLBxgx7kBktFPdA</a:t>
            </a:r>
          </a:p>
        </p:txBody>
      </p:sp>
      <p:pic>
        <p:nvPicPr>
          <p:cNvPr id="1026" name="Picture 2">
            <a:extLst>
              <a:ext uri="{FF2B5EF4-FFF2-40B4-BE49-F238E27FC236}">
                <a16:creationId xmlns:a16="http://schemas.microsoft.com/office/drawing/2014/main" id="{0153339D-3E88-2545-8D96-C73FF5538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1689524"/>
            <a:ext cx="279400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676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18756" y="1023938"/>
            <a:ext cx="4425244" cy="3864151"/>
          </a:xfrm>
          <a:prstGeom prst="rect">
            <a:avLst/>
          </a:prstGeom>
          <a:gradFill flip="none" rotWithShape="1">
            <a:gsLst>
              <a:gs pos="0">
                <a:schemeClr val="bg1">
                  <a:lumMod val="85000"/>
                </a:schemeClr>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normAutofit fontScale="90000"/>
          </a:bodyPr>
          <a:lstStyle/>
          <a:p>
            <a:pPr algn="l"/>
            <a:r>
              <a:rPr lang="en-SG" b="1" dirty="0"/>
              <a:t>Search Algorithms</a:t>
            </a:r>
            <a:endParaRPr lang="en-US" dirty="0"/>
          </a:p>
        </p:txBody>
      </p:sp>
      <p:sp>
        <p:nvSpPr>
          <p:cNvPr id="95" name="Rectangle 94"/>
          <p:cNvSpPr/>
          <p:nvPr/>
        </p:nvSpPr>
        <p:spPr>
          <a:xfrm>
            <a:off x="390371" y="1174036"/>
            <a:ext cx="3996112" cy="2062103"/>
          </a:xfrm>
          <a:prstGeom prst="rect">
            <a:avLst/>
          </a:prstGeom>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Exploration of state space by generating successors of already-explored states</a:t>
            </a:r>
          </a:p>
          <a:p>
            <a:pPr marL="685800" marR="0" lvl="1"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Frontier: candidate nodes for expansion</a:t>
            </a:r>
          </a:p>
          <a:p>
            <a:pPr marL="685800" marR="0" lvl="1"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Explored set</a:t>
            </a:r>
          </a:p>
        </p:txBody>
      </p:sp>
      <p:grpSp>
        <p:nvGrpSpPr>
          <p:cNvPr id="32" name="Group 31"/>
          <p:cNvGrpSpPr/>
          <p:nvPr/>
        </p:nvGrpSpPr>
        <p:grpSpPr>
          <a:xfrm>
            <a:off x="4974468" y="1465560"/>
            <a:ext cx="4060113" cy="2980905"/>
            <a:chOff x="4717806" y="2738842"/>
            <a:chExt cx="4360237" cy="3327688"/>
          </a:xfrm>
        </p:grpSpPr>
        <p:grpSp>
          <p:nvGrpSpPr>
            <p:cNvPr id="33" name="Group 32"/>
            <p:cNvGrpSpPr/>
            <p:nvPr/>
          </p:nvGrpSpPr>
          <p:grpSpPr>
            <a:xfrm>
              <a:off x="4717806" y="2738842"/>
              <a:ext cx="4360237" cy="2449291"/>
              <a:chOff x="441701" y="3462765"/>
              <a:chExt cx="4360237" cy="2449291"/>
            </a:xfrm>
          </p:grpSpPr>
          <p:grpSp>
            <p:nvGrpSpPr>
              <p:cNvPr id="38" name="Group 37"/>
              <p:cNvGrpSpPr/>
              <p:nvPr/>
            </p:nvGrpSpPr>
            <p:grpSpPr>
              <a:xfrm>
                <a:off x="640502" y="3462765"/>
                <a:ext cx="4161436" cy="1186648"/>
                <a:chOff x="1178903" y="2319225"/>
                <a:chExt cx="4161436" cy="1186648"/>
              </a:xfrm>
            </p:grpSpPr>
            <p:cxnSp>
              <p:nvCxnSpPr>
                <p:cNvPr id="47" name="Straight Arrow Connector 46"/>
                <p:cNvCxnSpPr>
                  <a:stCxn id="51" idx="2"/>
                  <a:endCxn id="53" idx="0"/>
                </p:cNvCxnSpPr>
                <p:nvPr/>
              </p:nvCxnSpPr>
              <p:spPr>
                <a:xfrm flipH="1">
                  <a:off x="1802729" y="2547825"/>
                  <a:ext cx="929040" cy="3795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1" idx="4"/>
                  <a:endCxn id="52" idx="0"/>
                </p:cNvCxnSpPr>
                <p:nvPr/>
              </p:nvCxnSpPr>
              <p:spPr>
                <a:xfrm>
                  <a:off x="3234689" y="2776425"/>
                  <a:ext cx="0" cy="2722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1" idx="6"/>
                  <a:endCxn id="50" idx="0"/>
                </p:cNvCxnSpPr>
                <p:nvPr/>
              </p:nvCxnSpPr>
              <p:spPr>
                <a:xfrm>
                  <a:off x="3737609" y="2547826"/>
                  <a:ext cx="775096" cy="1990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3685072" y="2746872"/>
                  <a:ext cx="1655267" cy="4572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51" name="Oval 50"/>
                <p:cNvSpPr/>
                <p:nvPr/>
              </p:nvSpPr>
              <p:spPr>
                <a:xfrm>
                  <a:off x="2731769" y="2319225"/>
                  <a:ext cx="1005840" cy="457200"/>
                </a:xfrm>
                <a:prstGeom prst="ellipse">
                  <a:avLst/>
                </a:prstGeom>
                <a:solidFill>
                  <a:schemeClr val="tx2">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52" name="Oval 51"/>
                <p:cNvSpPr/>
                <p:nvPr/>
              </p:nvSpPr>
              <p:spPr>
                <a:xfrm>
                  <a:off x="2731769" y="3048673"/>
                  <a:ext cx="1005840" cy="457200"/>
                </a:xfrm>
                <a:prstGeom prst="ellipse">
                  <a:avLst/>
                </a:prstGeom>
                <a:solidFill>
                  <a:schemeClr val="tx2">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53" name="Oval 52"/>
                <p:cNvSpPr/>
                <p:nvPr/>
              </p:nvSpPr>
              <p:spPr>
                <a:xfrm>
                  <a:off x="1178903" y="2927418"/>
                  <a:ext cx="1247652" cy="4572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cxnSp>
            <p:nvCxnSpPr>
              <p:cNvPr id="39" name="Straight Arrow Connector 38"/>
              <p:cNvCxnSpPr>
                <a:stCxn id="52" idx="2"/>
                <a:endCxn id="42" idx="0"/>
              </p:cNvCxnSpPr>
              <p:nvPr/>
            </p:nvCxnSpPr>
            <p:spPr>
              <a:xfrm flipH="1">
                <a:off x="944621" y="4420813"/>
                <a:ext cx="1248747" cy="4311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52" idx="3"/>
                <a:endCxn id="43" idx="0"/>
              </p:cNvCxnSpPr>
              <p:nvPr/>
            </p:nvCxnSpPr>
            <p:spPr>
              <a:xfrm flipH="1">
                <a:off x="1431908" y="4582458"/>
                <a:ext cx="908762" cy="8723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2" idx="4"/>
                <a:endCxn id="44" idx="0"/>
              </p:cNvCxnSpPr>
              <p:nvPr/>
            </p:nvCxnSpPr>
            <p:spPr>
              <a:xfrm>
                <a:off x="2696288" y="4649413"/>
                <a:ext cx="228438" cy="6761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41701" y="4852007"/>
                <a:ext cx="1005840" cy="457202"/>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43" name="Oval 42"/>
              <p:cNvSpPr/>
              <p:nvPr/>
            </p:nvSpPr>
            <p:spPr>
              <a:xfrm>
                <a:off x="750475" y="5454856"/>
                <a:ext cx="1362866" cy="4572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44" name="Oval 43"/>
              <p:cNvSpPr/>
              <p:nvPr/>
            </p:nvSpPr>
            <p:spPr>
              <a:xfrm>
                <a:off x="2190924" y="5325597"/>
                <a:ext cx="1467603" cy="457202"/>
              </a:xfrm>
              <a:prstGeom prst="ellipse">
                <a:avLst/>
              </a:prstGeom>
              <a:solidFill>
                <a:schemeClr val="tx2">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5" name="Straight Arrow Connector 44"/>
              <p:cNvCxnSpPr>
                <a:stCxn id="52" idx="5"/>
                <a:endCxn id="46" idx="0"/>
              </p:cNvCxnSpPr>
              <p:nvPr/>
            </p:nvCxnSpPr>
            <p:spPr>
              <a:xfrm>
                <a:off x="3051906" y="4582458"/>
                <a:ext cx="961167" cy="2737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3224207" y="4856226"/>
                <a:ext cx="1577731" cy="567245"/>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Rimnicu</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Vilcea</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cxnSp>
          <p:nvCxnSpPr>
            <p:cNvPr id="34" name="Straight Arrow Connector 33"/>
            <p:cNvCxnSpPr>
              <a:stCxn id="44" idx="4"/>
              <a:endCxn id="36" idx="0"/>
            </p:cNvCxnSpPr>
            <p:nvPr/>
          </p:nvCxnSpPr>
          <p:spPr>
            <a:xfrm flipH="1">
              <a:off x="6279257" y="5058876"/>
              <a:ext cx="921574" cy="505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4" idx="4"/>
              <a:endCxn id="37" idx="0"/>
            </p:cNvCxnSpPr>
            <p:nvPr/>
          </p:nvCxnSpPr>
          <p:spPr>
            <a:xfrm>
              <a:off x="7200831" y="5058876"/>
              <a:ext cx="799362" cy="5504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776337" y="5564826"/>
              <a:ext cx="1005840" cy="4572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37" name="Oval 36"/>
            <p:cNvSpPr/>
            <p:nvPr/>
          </p:nvSpPr>
          <p:spPr>
            <a:xfrm>
              <a:off x="7139011" y="5609329"/>
              <a:ext cx="1722364" cy="457201"/>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grpSp>
    </p:spTree>
    <p:extLst>
      <p:ext uri="{BB962C8B-B14F-4D97-AF65-F5344CB8AC3E}">
        <p14:creationId xmlns:p14="http://schemas.microsoft.com/office/powerpoint/2010/main" val="214087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Agent</a:t>
            </a:r>
            <a:endParaRPr lang="en-SG" dirty="0"/>
          </a:p>
        </p:txBody>
      </p:sp>
      <p:sp>
        <p:nvSpPr>
          <p:cNvPr id="8" name="TextBox 7"/>
          <p:cNvSpPr txBox="1"/>
          <p:nvPr/>
        </p:nvSpPr>
        <p:spPr>
          <a:xfrm>
            <a:off x="457200" y="1133091"/>
            <a:ext cx="8455306" cy="1323439"/>
          </a:xfrm>
          <a:prstGeom prst="rect">
            <a:avLst/>
          </a:prstGeom>
          <a:noFill/>
        </p:spPr>
        <p:txBody>
          <a:bodyPr wrap="square" rtlCol="0">
            <a:spAutoFit/>
          </a:bodyPr>
          <a:lstStyle/>
          <a:p>
            <a:r>
              <a:rPr lang="en-SG" sz="2000" dirty="0">
                <a:latin typeface="Arial" panose="020B0604020202020204" pitchFamily="34" charset="0"/>
                <a:cs typeface="Arial" panose="020B0604020202020204" pitchFamily="34" charset="0"/>
              </a:rPr>
              <a:t>An </a:t>
            </a:r>
            <a:r>
              <a:rPr lang="en-SG" sz="2000" dirty="0">
                <a:solidFill>
                  <a:srgbClr val="160AFC"/>
                </a:solidFill>
                <a:latin typeface="Arial" panose="020B0604020202020204" pitchFamily="34" charset="0"/>
                <a:cs typeface="Arial" panose="020B0604020202020204" pitchFamily="34" charset="0"/>
              </a:rPr>
              <a:t>agent</a:t>
            </a:r>
            <a:r>
              <a:rPr lang="en-SG" sz="2000" dirty="0">
                <a:latin typeface="Arial" panose="020B0604020202020204" pitchFamily="34" charset="0"/>
                <a:cs typeface="Arial" panose="020B0604020202020204" pitchFamily="34" charset="0"/>
              </a:rPr>
              <a:t> is an entity that</a:t>
            </a:r>
          </a:p>
          <a:p>
            <a:pPr marL="342900" indent="-342900">
              <a:buClr>
                <a:schemeClr val="tx1"/>
              </a:buClr>
              <a:buSzPct val="100000"/>
              <a:buFont typeface="Arial" panose="020B0604020202020204" pitchFamily="34" charset="0"/>
              <a:buChar char="•"/>
            </a:pPr>
            <a:r>
              <a:rPr lang="en-SG" sz="2000" dirty="0">
                <a:solidFill>
                  <a:srgbClr val="160AFC"/>
                </a:solidFill>
                <a:latin typeface="Arial" panose="020B0604020202020204" pitchFamily="34" charset="0"/>
                <a:cs typeface="Arial" panose="020B0604020202020204" pitchFamily="34" charset="0"/>
              </a:rPr>
              <a:t>Perceives</a:t>
            </a:r>
            <a:r>
              <a:rPr lang="en-SG" sz="2000" dirty="0">
                <a:latin typeface="Arial" panose="020B0604020202020204" pitchFamily="34" charset="0"/>
                <a:cs typeface="Arial" panose="020B0604020202020204" pitchFamily="34" charset="0"/>
              </a:rPr>
              <a:t> through sensors (e.g. eyes, ears, cameras, infrared range sensors)</a:t>
            </a:r>
          </a:p>
          <a:p>
            <a:pPr marL="342900" indent="-342900">
              <a:buClr>
                <a:schemeClr val="tx1"/>
              </a:buClr>
              <a:buSzPct val="100000"/>
              <a:buFont typeface="Arial" panose="020B0604020202020204" pitchFamily="34" charset="0"/>
              <a:buChar char="•"/>
            </a:pPr>
            <a:r>
              <a:rPr lang="en-SG" sz="2000" dirty="0">
                <a:solidFill>
                  <a:srgbClr val="160AFC"/>
                </a:solidFill>
                <a:latin typeface="Arial" panose="020B0604020202020204" pitchFamily="34" charset="0"/>
                <a:cs typeface="Arial" panose="020B0604020202020204" pitchFamily="34" charset="0"/>
              </a:rPr>
              <a:t>Acts</a:t>
            </a:r>
            <a:r>
              <a:rPr lang="en-SG" sz="2000" dirty="0">
                <a:latin typeface="Arial" panose="020B0604020202020204" pitchFamily="34" charset="0"/>
                <a:cs typeface="Arial" panose="020B0604020202020204" pitchFamily="34" charset="0"/>
              </a:rPr>
              <a:t> through effectors (e.g. hands, legs, motors)</a:t>
            </a:r>
          </a:p>
        </p:txBody>
      </p:sp>
      <p:grpSp>
        <p:nvGrpSpPr>
          <p:cNvPr id="28" name="Group 27"/>
          <p:cNvGrpSpPr/>
          <p:nvPr/>
        </p:nvGrpSpPr>
        <p:grpSpPr>
          <a:xfrm rot="19141693">
            <a:off x="5722320" y="3843995"/>
            <a:ext cx="301277" cy="806320"/>
            <a:chOff x="5001471" y="3897519"/>
            <a:chExt cx="361402" cy="945091"/>
          </a:xfrm>
        </p:grpSpPr>
        <p:grpSp>
          <p:nvGrpSpPr>
            <p:cNvPr id="29" name="Group 28"/>
            <p:cNvGrpSpPr/>
            <p:nvPr/>
          </p:nvGrpSpPr>
          <p:grpSpPr>
            <a:xfrm rot="18408008">
              <a:off x="4851027" y="4059062"/>
              <a:ext cx="673389" cy="350303"/>
              <a:chOff x="7018054" y="2847975"/>
              <a:chExt cx="1078196" cy="350303"/>
            </a:xfrm>
          </p:grpSpPr>
          <p:sp>
            <p:nvSpPr>
              <p:cNvPr id="31" name="Oval 30"/>
              <p:cNvSpPr/>
              <p:nvPr/>
            </p:nvSpPr>
            <p:spPr>
              <a:xfrm>
                <a:off x="7143750" y="2847975"/>
                <a:ext cx="952500" cy="13335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sp>
            <p:nvSpPr>
              <p:cNvPr id="32" name="Oval 31"/>
              <p:cNvSpPr/>
              <p:nvPr/>
            </p:nvSpPr>
            <p:spPr>
              <a:xfrm rot="17541077">
                <a:off x="6962918" y="2958312"/>
                <a:ext cx="295102" cy="18483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sp>
          <p:nvSpPr>
            <p:cNvPr id="30" name="Oval 29"/>
            <p:cNvSpPr/>
            <p:nvPr/>
          </p:nvSpPr>
          <p:spPr>
            <a:xfrm rot="18462718">
              <a:off x="4911638" y="4637341"/>
              <a:ext cx="295102" cy="115436"/>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sp>
        <p:nvSpPr>
          <p:cNvPr id="3" name="Rounded Rectangle 2"/>
          <p:cNvSpPr/>
          <p:nvPr/>
        </p:nvSpPr>
        <p:spPr>
          <a:xfrm>
            <a:off x="2395917" y="3133933"/>
            <a:ext cx="1403279" cy="738705"/>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400" dirty="0">
                <a:solidFill>
                  <a:schemeClr val="tx1"/>
                </a:solidFill>
                <a:latin typeface="Arial" panose="020B0604020202020204" pitchFamily="34" charset="0"/>
                <a:cs typeface="Arial" panose="020B0604020202020204" pitchFamily="34" charset="0"/>
              </a:rPr>
              <a:t>Environment</a:t>
            </a:r>
          </a:p>
        </p:txBody>
      </p:sp>
      <p:sp>
        <p:nvSpPr>
          <p:cNvPr id="10" name="Oval 9"/>
          <p:cNvSpPr/>
          <p:nvPr/>
        </p:nvSpPr>
        <p:spPr>
          <a:xfrm>
            <a:off x="4443345" y="2939547"/>
            <a:ext cx="2087596" cy="11081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nvGrpSpPr>
          <p:cNvPr id="18" name="Group 17"/>
          <p:cNvGrpSpPr/>
          <p:nvPr/>
        </p:nvGrpSpPr>
        <p:grpSpPr>
          <a:xfrm rot="18408008">
            <a:off x="4190427" y="3968563"/>
            <a:ext cx="828103" cy="166363"/>
            <a:chOff x="6542139" y="2781762"/>
            <a:chExt cx="1554111" cy="199563"/>
          </a:xfrm>
        </p:grpSpPr>
        <p:sp>
          <p:nvSpPr>
            <p:cNvPr id="17" name="Oval 16"/>
            <p:cNvSpPr/>
            <p:nvPr/>
          </p:nvSpPr>
          <p:spPr>
            <a:xfrm>
              <a:off x="7143750" y="2847975"/>
              <a:ext cx="952500" cy="13335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sp>
          <p:nvSpPr>
            <p:cNvPr id="19" name="Oval 18"/>
            <p:cNvSpPr/>
            <p:nvPr/>
          </p:nvSpPr>
          <p:spPr>
            <a:xfrm rot="1535354">
              <a:off x="6542139" y="2781762"/>
              <a:ext cx="799591" cy="112139"/>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sp>
        <p:nvSpPr>
          <p:cNvPr id="20" name="Rectangle 19"/>
          <p:cNvSpPr/>
          <p:nvPr/>
        </p:nvSpPr>
        <p:spPr>
          <a:xfrm>
            <a:off x="5420714" y="3677029"/>
            <a:ext cx="652743" cy="307777"/>
          </a:xfrm>
          <a:prstGeom prst="rect">
            <a:avLst/>
          </a:prstGeom>
        </p:spPr>
        <p:txBody>
          <a:bodyPr wrap="none">
            <a:spAutoFit/>
          </a:bodyPr>
          <a:lstStyle/>
          <a:p>
            <a:r>
              <a:rPr lang="en-SG" sz="1400" dirty="0">
                <a:latin typeface="Arial" panose="020B0604020202020204" pitchFamily="34" charset="0"/>
                <a:cs typeface="Arial" panose="020B0604020202020204" pitchFamily="34" charset="0"/>
              </a:rPr>
              <a:t>Agent</a:t>
            </a:r>
            <a:endParaRPr lang="en-SG" sz="1400" dirty="0"/>
          </a:p>
        </p:txBody>
      </p:sp>
      <p:sp>
        <p:nvSpPr>
          <p:cNvPr id="21" name="Oval 20"/>
          <p:cNvSpPr/>
          <p:nvPr/>
        </p:nvSpPr>
        <p:spPr>
          <a:xfrm>
            <a:off x="4175539" y="4190368"/>
            <a:ext cx="166748" cy="141121"/>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nvGrpSpPr>
          <p:cNvPr id="22" name="Group 21"/>
          <p:cNvGrpSpPr/>
          <p:nvPr/>
        </p:nvGrpSpPr>
        <p:grpSpPr>
          <a:xfrm>
            <a:off x="5113208" y="3873944"/>
            <a:ext cx="301277" cy="806320"/>
            <a:chOff x="5001471" y="3897519"/>
            <a:chExt cx="361402" cy="945091"/>
          </a:xfrm>
        </p:grpSpPr>
        <p:grpSp>
          <p:nvGrpSpPr>
            <p:cNvPr id="23" name="Group 22"/>
            <p:cNvGrpSpPr/>
            <p:nvPr/>
          </p:nvGrpSpPr>
          <p:grpSpPr>
            <a:xfrm rot="18408008">
              <a:off x="4851027" y="4059062"/>
              <a:ext cx="673389" cy="350303"/>
              <a:chOff x="7018054" y="2847975"/>
              <a:chExt cx="1078196" cy="350303"/>
            </a:xfrm>
          </p:grpSpPr>
          <p:sp>
            <p:nvSpPr>
              <p:cNvPr id="24" name="Oval 23"/>
              <p:cNvSpPr/>
              <p:nvPr/>
            </p:nvSpPr>
            <p:spPr>
              <a:xfrm>
                <a:off x="7143750" y="2847975"/>
                <a:ext cx="952500" cy="13335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sp>
            <p:nvSpPr>
              <p:cNvPr id="25" name="Oval 24"/>
              <p:cNvSpPr/>
              <p:nvPr/>
            </p:nvSpPr>
            <p:spPr>
              <a:xfrm rot="17541077">
                <a:off x="6962918" y="2958312"/>
                <a:ext cx="295102" cy="18483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sp>
          <p:nvSpPr>
            <p:cNvPr id="26" name="Oval 25"/>
            <p:cNvSpPr/>
            <p:nvPr/>
          </p:nvSpPr>
          <p:spPr>
            <a:xfrm rot="18462718">
              <a:off x="4911638" y="4637341"/>
              <a:ext cx="295102" cy="115436"/>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sp>
        <p:nvSpPr>
          <p:cNvPr id="4" name="Rounded Rectangle 3"/>
          <p:cNvSpPr/>
          <p:nvPr/>
        </p:nvSpPr>
        <p:spPr>
          <a:xfrm>
            <a:off x="5235226" y="3260365"/>
            <a:ext cx="914577" cy="416664"/>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400" dirty="0">
                <a:solidFill>
                  <a:schemeClr val="tx1"/>
                </a:solidFill>
                <a:latin typeface="Arial" panose="020B0604020202020204" pitchFamily="34" charset="0"/>
                <a:cs typeface="Arial" panose="020B0604020202020204" pitchFamily="34" charset="0"/>
              </a:rPr>
              <a:t>?</a:t>
            </a:r>
          </a:p>
        </p:txBody>
      </p:sp>
      <p:cxnSp>
        <p:nvCxnSpPr>
          <p:cNvPr id="6" name="Straight Arrow Connector 5"/>
          <p:cNvCxnSpPr>
            <a:endCxn id="4" idx="1"/>
          </p:cNvCxnSpPr>
          <p:nvPr/>
        </p:nvCxnSpPr>
        <p:spPr>
          <a:xfrm>
            <a:off x="5000852" y="3468697"/>
            <a:ext cx="234374"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4720393" y="3287096"/>
            <a:ext cx="467300" cy="415949"/>
            <a:chOff x="7180118" y="2798617"/>
            <a:chExt cx="560557" cy="487535"/>
          </a:xfrm>
        </p:grpSpPr>
        <p:sp>
          <p:nvSpPr>
            <p:cNvPr id="12" name="Arc 11"/>
            <p:cNvSpPr/>
            <p:nvPr/>
          </p:nvSpPr>
          <p:spPr>
            <a:xfrm rot="14953772">
              <a:off x="7241168" y="2786646"/>
              <a:ext cx="487535" cy="511478"/>
            </a:xfrm>
            <a:prstGeom prst="arc">
              <a:avLst>
                <a:gd name="adj1" fmla="val 16200000"/>
                <a:gd name="adj2" fmla="val 1890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sz="1400"/>
            </a:p>
          </p:txBody>
        </p:sp>
        <p:grpSp>
          <p:nvGrpSpPr>
            <p:cNvPr id="15" name="Group 14"/>
            <p:cNvGrpSpPr/>
            <p:nvPr/>
          </p:nvGrpSpPr>
          <p:grpSpPr>
            <a:xfrm>
              <a:off x="7180118" y="2847109"/>
              <a:ext cx="303068" cy="352426"/>
              <a:chOff x="7180118" y="2847109"/>
              <a:chExt cx="303068" cy="352426"/>
            </a:xfrm>
          </p:grpSpPr>
          <p:sp>
            <p:nvSpPr>
              <p:cNvPr id="11" name="Freeform 10"/>
              <p:cNvSpPr/>
              <p:nvPr/>
            </p:nvSpPr>
            <p:spPr>
              <a:xfrm>
                <a:off x="7180118" y="2847109"/>
                <a:ext cx="301337" cy="176646"/>
              </a:xfrm>
              <a:custGeom>
                <a:avLst/>
                <a:gdLst>
                  <a:gd name="connsiteX0" fmla="*/ 0 w 301337"/>
                  <a:gd name="connsiteY0" fmla="*/ 0 h 176646"/>
                  <a:gd name="connsiteX1" fmla="*/ 93518 w 301337"/>
                  <a:gd name="connsiteY1" fmla="*/ 93518 h 176646"/>
                  <a:gd name="connsiteX2" fmla="*/ 301337 w 301337"/>
                  <a:gd name="connsiteY2" fmla="*/ 176646 h 176646"/>
                </a:gdLst>
                <a:ahLst/>
                <a:cxnLst>
                  <a:cxn ang="0">
                    <a:pos x="connsiteX0" y="connsiteY0"/>
                  </a:cxn>
                  <a:cxn ang="0">
                    <a:pos x="connsiteX1" y="connsiteY1"/>
                  </a:cxn>
                  <a:cxn ang="0">
                    <a:pos x="connsiteX2" y="connsiteY2"/>
                  </a:cxn>
                </a:cxnLst>
                <a:rect l="l" t="t" r="r" b="b"/>
                <a:pathLst>
                  <a:path w="301337" h="176646">
                    <a:moveTo>
                      <a:pt x="0" y="0"/>
                    </a:moveTo>
                    <a:cubicBezTo>
                      <a:pt x="21647" y="32038"/>
                      <a:pt x="43295" y="64077"/>
                      <a:pt x="93518" y="93518"/>
                    </a:cubicBezTo>
                    <a:cubicBezTo>
                      <a:pt x="143741" y="122959"/>
                      <a:pt x="222539" y="149802"/>
                      <a:pt x="301337" y="176646"/>
                    </a:cubicBezTo>
                  </a:path>
                </a:pathLst>
              </a:cu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sp>
            <p:nvSpPr>
              <p:cNvPr id="13" name="Freeform 12"/>
              <p:cNvSpPr/>
              <p:nvPr/>
            </p:nvSpPr>
            <p:spPr>
              <a:xfrm flipV="1">
                <a:off x="7181849" y="3022889"/>
                <a:ext cx="301337" cy="176646"/>
              </a:xfrm>
              <a:custGeom>
                <a:avLst/>
                <a:gdLst>
                  <a:gd name="connsiteX0" fmla="*/ 0 w 301337"/>
                  <a:gd name="connsiteY0" fmla="*/ 0 h 176646"/>
                  <a:gd name="connsiteX1" fmla="*/ 93518 w 301337"/>
                  <a:gd name="connsiteY1" fmla="*/ 93518 h 176646"/>
                  <a:gd name="connsiteX2" fmla="*/ 301337 w 301337"/>
                  <a:gd name="connsiteY2" fmla="*/ 176646 h 176646"/>
                </a:gdLst>
                <a:ahLst/>
                <a:cxnLst>
                  <a:cxn ang="0">
                    <a:pos x="connsiteX0" y="connsiteY0"/>
                  </a:cxn>
                  <a:cxn ang="0">
                    <a:pos x="connsiteX1" y="connsiteY1"/>
                  </a:cxn>
                  <a:cxn ang="0">
                    <a:pos x="connsiteX2" y="connsiteY2"/>
                  </a:cxn>
                </a:cxnLst>
                <a:rect l="l" t="t" r="r" b="b"/>
                <a:pathLst>
                  <a:path w="301337" h="176646">
                    <a:moveTo>
                      <a:pt x="0" y="0"/>
                    </a:moveTo>
                    <a:cubicBezTo>
                      <a:pt x="21647" y="32038"/>
                      <a:pt x="43295" y="64077"/>
                      <a:pt x="93518" y="93518"/>
                    </a:cubicBezTo>
                    <a:cubicBezTo>
                      <a:pt x="143741" y="122959"/>
                      <a:pt x="222539" y="149802"/>
                      <a:pt x="301337" y="176646"/>
                    </a:cubicBezTo>
                  </a:path>
                </a:pathLst>
              </a:cu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sp>
            <p:nvSpPr>
              <p:cNvPr id="14" name="Oval 13"/>
              <p:cNvSpPr/>
              <p:nvPr/>
            </p:nvSpPr>
            <p:spPr>
              <a:xfrm>
                <a:off x="7226299" y="2984689"/>
                <a:ext cx="47102" cy="114554"/>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grpSp>
      <p:cxnSp>
        <p:nvCxnSpPr>
          <p:cNvPr id="33" name="Curved Connector 32"/>
          <p:cNvCxnSpPr>
            <a:stCxn id="3" idx="0"/>
            <a:endCxn id="10" idx="1"/>
          </p:cNvCxnSpPr>
          <p:nvPr/>
        </p:nvCxnSpPr>
        <p:spPr>
          <a:xfrm rot="5400000" flipH="1" flipV="1">
            <a:off x="3907261" y="2292128"/>
            <a:ext cx="32102" cy="1651510"/>
          </a:xfrm>
          <a:prstGeom prst="curvedConnector3">
            <a:avLst>
              <a:gd name="adj1" fmla="val 808034"/>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1" idx="2"/>
            <a:endCxn id="3" idx="2"/>
          </p:cNvCxnSpPr>
          <p:nvPr/>
        </p:nvCxnSpPr>
        <p:spPr>
          <a:xfrm rot="10800000">
            <a:off x="3097557" y="3872638"/>
            <a:ext cx="1077982" cy="388290"/>
          </a:xfrm>
          <a:prstGeom prst="curvedConnector2">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722938" y="2939547"/>
            <a:ext cx="940813" cy="307777"/>
          </a:xfrm>
          <a:prstGeom prst="rect">
            <a:avLst/>
          </a:prstGeom>
          <a:noFill/>
        </p:spPr>
        <p:txBody>
          <a:bodyPr wrap="square" rtlCol="0">
            <a:spAutoFit/>
          </a:bodyPr>
          <a:lstStyle/>
          <a:p>
            <a:r>
              <a:rPr lang="en-SG" sz="1400" dirty="0" err="1">
                <a:latin typeface="Arial" panose="020B0604020202020204" pitchFamily="34" charset="0"/>
                <a:cs typeface="Arial" panose="020B0604020202020204" pitchFamily="34" charset="0"/>
              </a:rPr>
              <a:t>Percepts</a:t>
            </a:r>
            <a:endParaRPr lang="en-SG" sz="1400" dirty="0">
              <a:latin typeface="Arial" panose="020B0604020202020204" pitchFamily="34" charset="0"/>
              <a:cs typeface="Arial" panose="020B0604020202020204" pitchFamily="34" charset="0"/>
            </a:endParaRPr>
          </a:p>
        </p:txBody>
      </p:sp>
      <p:sp>
        <p:nvSpPr>
          <p:cNvPr id="43" name="TextBox 42"/>
          <p:cNvSpPr txBox="1"/>
          <p:nvPr/>
        </p:nvSpPr>
        <p:spPr>
          <a:xfrm>
            <a:off x="3523998" y="3858792"/>
            <a:ext cx="940813" cy="307777"/>
          </a:xfrm>
          <a:prstGeom prst="rect">
            <a:avLst/>
          </a:prstGeom>
          <a:noFill/>
        </p:spPr>
        <p:txBody>
          <a:bodyPr wrap="square" rtlCol="0">
            <a:spAutoFit/>
          </a:bodyPr>
          <a:lstStyle/>
          <a:p>
            <a:r>
              <a:rPr lang="en-SG" sz="1400" dirty="0">
                <a:latin typeface="Arial" panose="020B0604020202020204" pitchFamily="34" charset="0"/>
                <a:cs typeface="Arial" panose="020B0604020202020204" pitchFamily="34" charset="0"/>
              </a:rPr>
              <a:t>Actions</a:t>
            </a:r>
          </a:p>
        </p:txBody>
      </p:sp>
      <p:sp>
        <p:nvSpPr>
          <p:cNvPr id="45" name="TextBox 44"/>
          <p:cNvSpPr txBox="1"/>
          <p:nvPr/>
        </p:nvSpPr>
        <p:spPr>
          <a:xfrm>
            <a:off x="3911330" y="4463308"/>
            <a:ext cx="940813" cy="307777"/>
          </a:xfrm>
          <a:prstGeom prst="rect">
            <a:avLst/>
          </a:prstGeom>
          <a:noFill/>
        </p:spPr>
        <p:txBody>
          <a:bodyPr wrap="square" rtlCol="0">
            <a:spAutoFit/>
          </a:bodyPr>
          <a:lstStyle/>
          <a:p>
            <a:r>
              <a:rPr lang="en-SG" sz="1400" dirty="0">
                <a:latin typeface="Arial" panose="020B0604020202020204" pitchFamily="34" charset="0"/>
                <a:cs typeface="Arial" panose="020B0604020202020204" pitchFamily="34" charset="0"/>
              </a:rPr>
              <a:t>Effectors</a:t>
            </a:r>
          </a:p>
        </p:txBody>
      </p:sp>
      <p:cxnSp>
        <p:nvCxnSpPr>
          <p:cNvPr id="46" name="Straight Arrow Connector 45"/>
          <p:cNvCxnSpPr>
            <a:stCxn id="45" idx="0"/>
            <a:endCxn id="19" idx="4"/>
          </p:cNvCxnSpPr>
          <p:nvPr/>
        </p:nvCxnSpPr>
        <p:spPr>
          <a:xfrm flipV="1">
            <a:off x="4381737" y="4232299"/>
            <a:ext cx="94809" cy="231009"/>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5" idx="0"/>
            <a:endCxn id="25" idx="0"/>
          </p:cNvCxnSpPr>
          <p:nvPr/>
        </p:nvCxnSpPr>
        <p:spPr>
          <a:xfrm flipV="1">
            <a:off x="4381737" y="4390817"/>
            <a:ext cx="720307" cy="72491"/>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333652" y="2499492"/>
            <a:ext cx="940813" cy="307777"/>
          </a:xfrm>
          <a:prstGeom prst="rect">
            <a:avLst/>
          </a:prstGeom>
          <a:noFill/>
        </p:spPr>
        <p:txBody>
          <a:bodyPr wrap="square" rtlCol="0">
            <a:spAutoFit/>
          </a:bodyPr>
          <a:lstStyle/>
          <a:p>
            <a:r>
              <a:rPr lang="en-SG" sz="1400" dirty="0">
                <a:latin typeface="Arial" panose="020B0604020202020204" pitchFamily="34" charset="0"/>
                <a:cs typeface="Arial" panose="020B0604020202020204" pitchFamily="34" charset="0"/>
              </a:rPr>
              <a:t>Sensors</a:t>
            </a:r>
          </a:p>
        </p:txBody>
      </p:sp>
      <p:cxnSp>
        <p:nvCxnSpPr>
          <p:cNvPr id="52" name="Straight Arrow Connector 51"/>
          <p:cNvCxnSpPr>
            <a:stCxn id="51" idx="2"/>
            <a:endCxn id="11" idx="1"/>
          </p:cNvCxnSpPr>
          <p:nvPr/>
        </p:nvCxnSpPr>
        <p:spPr>
          <a:xfrm flipH="1">
            <a:off x="4798353" y="2807269"/>
            <a:ext cx="5706" cy="600985"/>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365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Search Strategies</a:t>
            </a:r>
          </a:p>
        </p:txBody>
      </p:sp>
      <p:sp>
        <p:nvSpPr>
          <p:cNvPr id="3" name="Content Placeholder 2"/>
          <p:cNvSpPr>
            <a:spLocks noGrp="1"/>
          </p:cNvSpPr>
          <p:nvPr>
            <p:ph idx="1"/>
          </p:nvPr>
        </p:nvSpPr>
        <p:spPr>
          <a:xfrm>
            <a:off x="457200" y="1236134"/>
            <a:ext cx="8278990" cy="603956"/>
          </a:xfrm>
        </p:spPr>
        <p:txBody>
          <a:bodyPr>
            <a:noAutofit/>
          </a:bodyPr>
          <a:lstStyle/>
          <a:p>
            <a:r>
              <a:rPr lang="en-SG" sz="2000" dirty="0"/>
              <a:t>A </a:t>
            </a:r>
            <a:r>
              <a:rPr lang="en-SG" sz="2000" dirty="0">
                <a:solidFill>
                  <a:srgbClr val="2F0EF8"/>
                </a:solidFill>
              </a:rPr>
              <a:t>strategy</a:t>
            </a:r>
            <a:r>
              <a:rPr lang="en-SG" sz="2000" dirty="0"/>
              <a:t> is defined by picking the order of node expansion.</a:t>
            </a:r>
          </a:p>
          <a:p>
            <a:r>
              <a:rPr lang="en-SG" sz="2000" dirty="0"/>
              <a:t>Strategies are evaluated along the following dimensions:</a:t>
            </a:r>
          </a:p>
          <a:p>
            <a:pPr marL="0" indent="0">
              <a:buNone/>
            </a:pPr>
            <a:endParaRPr lang="en-SG" sz="2400" dirty="0"/>
          </a:p>
          <a:p>
            <a:pPr>
              <a:buFont typeface="Arial" panose="020B0604020202020204" pitchFamily="34" charset="0"/>
              <a:buChar char="•"/>
            </a:pPr>
            <a:endParaRPr lang="en-SG" sz="2400" dirty="0"/>
          </a:p>
        </p:txBody>
      </p:sp>
      <p:graphicFrame>
        <p:nvGraphicFramePr>
          <p:cNvPr id="5" name="Table 4"/>
          <p:cNvGraphicFramePr>
            <a:graphicFrameLocks noGrp="1"/>
          </p:cNvGraphicFramePr>
          <p:nvPr/>
        </p:nvGraphicFramePr>
        <p:xfrm>
          <a:off x="841020" y="2144175"/>
          <a:ext cx="7749824" cy="2194560"/>
        </p:xfrm>
        <a:graphic>
          <a:graphicData uri="http://schemas.openxmlformats.org/drawingml/2006/table">
            <a:tbl>
              <a:tblPr firstRow="1" bandRow="1">
                <a:tableStyleId>{22838BEF-8BB2-4498-84A7-C5851F593DF1}</a:tableStyleId>
              </a:tblPr>
              <a:tblGrid>
                <a:gridCol w="1820231">
                  <a:extLst>
                    <a:ext uri="{9D8B030D-6E8A-4147-A177-3AD203B41FA5}">
                      <a16:colId xmlns:a16="http://schemas.microsoft.com/office/drawing/2014/main" val="2357898690"/>
                    </a:ext>
                  </a:extLst>
                </a:gridCol>
                <a:gridCol w="5929593">
                  <a:extLst>
                    <a:ext uri="{9D8B030D-6E8A-4147-A177-3AD203B41FA5}">
                      <a16:colId xmlns:a16="http://schemas.microsoft.com/office/drawing/2014/main" val="1695685962"/>
                    </a:ext>
                  </a:extLst>
                </a:gridCol>
              </a:tblGrid>
              <a:tr h="370840">
                <a:tc>
                  <a:txBody>
                    <a:bodyPr/>
                    <a:lstStyle/>
                    <a:p>
                      <a:r>
                        <a:rPr lang="en-SG" sz="2000" b="0" dirty="0">
                          <a:latin typeface="Arial" panose="020B0604020202020204" pitchFamily="34" charset="0"/>
                          <a:cs typeface="Arial" panose="020B0604020202020204" pitchFamily="34" charset="0"/>
                        </a:rPr>
                        <a:t>Completeness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b="0" dirty="0">
                          <a:latin typeface="Arial" panose="020B0604020202020204" pitchFamily="34" charset="0"/>
                          <a:cs typeface="Arial" panose="020B0604020202020204" pitchFamily="34" charset="0"/>
                        </a:rPr>
                        <a:t>Does it always find a solution if one exists?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Time Complexity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How long does it take to find a solution: the number of nodes generated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Space Complexity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Maximum number of nodes in memory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2000" dirty="0">
                          <a:latin typeface="Arial" panose="020B0604020202020204" pitchFamily="34" charset="0"/>
                          <a:cs typeface="Arial" panose="020B0604020202020204" pitchFamily="34" charset="0"/>
                        </a:rPr>
                        <a:t>Optimality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Does it always find the best (least-cost) solution?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p:spTree>
    <p:extLst>
      <p:ext uri="{BB962C8B-B14F-4D97-AF65-F5344CB8AC3E}">
        <p14:creationId xmlns:p14="http://schemas.microsoft.com/office/powerpoint/2010/main" val="4156396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Uninformed vs Informed</a:t>
            </a:r>
          </a:p>
        </p:txBody>
      </p:sp>
      <p:sp>
        <p:nvSpPr>
          <p:cNvPr id="3" name="Content Placeholder 2"/>
          <p:cNvSpPr>
            <a:spLocks noGrp="1"/>
          </p:cNvSpPr>
          <p:nvPr>
            <p:ph idx="1"/>
          </p:nvPr>
        </p:nvSpPr>
        <p:spPr>
          <a:xfrm>
            <a:off x="423333" y="1236274"/>
            <a:ext cx="4216400" cy="2907092"/>
          </a:xfrm>
        </p:spPr>
        <p:txBody>
          <a:bodyPr>
            <a:noAutofit/>
          </a:bodyPr>
          <a:lstStyle/>
          <a:p>
            <a:pPr marL="0" indent="0">
              <a:lnSpc>
                <a:spcPct val="120000"/>
              </a:lnSpc>
              <a:spcBef>
                <a:spcPts val="0"/>
              </a:spcBef>
              <a:buNone/>
            </a:pPr>
            <a:r>
              <a:rPr lang="en-SG" sz="2000" b="1" dirty="0">
                <a:solidFill>
                  <a:srgbClr val="2F0EF8"/>
                </a:solidFill>
              </a:rPr>
              <a:t>Uninformed</a:t>
            </a:r>
            <a:r>
              <a:rPr lang="en-SG" sz="2000" b="1" dirty="0">
                <a:solidFill>
                  <a:srgbClr val="FF0000"/>
                </a:solidFill>
              </a:rPr>
              <a:t> </a:t>
            </a:r>
            <a:r>
              <a:rPr lang="en-SG" sz="2000" b="1" dirty="0"/>
              <a:t>search strategies</a:t>
            </a:r>
          </a:p>
          <a:p>
            <a:pPr>
              <a:lnSpc>
                <a:spcPct val="120000"/>
              </a:lnSpc>
              <a:spcBef>
                <a:spcPts val="0"/>
              </a:spcBef>
              <a:buClr>
                <a:schemeClr val="tx1"/>
              </a:buClr>
            </a:pPr>
            <a:r>
              <a:rPr lang="en-SG" sz="2000" dirty="0"/>
              <a:t>Use </a:t>
            </a:r>
            <a:r>
              <a:rPr lang="en-SG" sz="2000" dirty="0">
                <a:solidFill>
                  <a:srgbClr val="2F0EF8"/>
                </a:solidFill>
              </a:rPr>
              <a:t>only</a:t>
            </a:r>
            <a:r>
              <a:rPr lang="en-SG" sz="2000" dirty="0"/>
              <a:t> the information available in the problem definition</a:t>
            </a:r>
          </a:p>
          <a:p>
            <a:pPr marL="800100" lvl="1" indent="-342900">
              <a:lnSpc>
                <a:spcPct val="120000"/>
              </a:lnSpc>
              <a:spcBef>
                <a:spcPts val="0"/>
              </a:spcBef>
              <a:buClr>
                <a:schemeClr val="tx1"/>
              </a:buClr>
              <a:buFont typeface="+mj-lt"/>
              <a:buAutoNum type="arabicPeriod"/>
            </a:pPr>
            <a:r>
              <a:rPr lang="en-SG" sz="2000" dirty="0"/>
              <a:t>Breadth-first search</a:t>
            </a:r>
          </a:p>
          <a:p>
            <a:pPr marL="800100" lvl="1" indent="-342900">
              <a:lnSpc>
                <a:spcPct val="120000"/>
              </a:lnSpc>
              <a:spcBef>
                <a:spcPts val="0"/>
              </a:spcBef>
              <a:buClr>
                <a:schemeClr val="tx1"/>
              </a:buClr>
              <a:buFont typeface="+mj-lt"/>
              <a:buAutoNum type="arabicPeriod"/>
            </a:pPr>
            <a:r>
              <a:rPr lang="en-SG" sz="2000" dirty="0"/>
              <a:t>Uniform-cost search</a:t>
            </a:r>
          </a:p>
          <a:p>
            <a:pPr marL="800100" lvl="1" indent="-342900">
              <a:lnSpc>
                <a:spcPct val="120000"/>
              </a:lnSpc>
              <a:spcBef>
                <a:spcPts val="0"/>
              </a:spcBef>
              <a:buClr>
                <a:schemeClr val="tx1"/>
              </a:buClr>
              <a:buFont typeface="+mj-lt"/>
              <a:buAutoNum type="arabicPeriod"/>
            </a:pPr>
            <a:r>
              <a:rPr lang="en-SG" sz="2000" dirty="0"/>
              <a:t>Depth-first search</a:t>
            </a:r>
          </a:p>
          <a:p>
            <a:pPr marL="800100" lvl="1" indent="-342900">
              <a:lnSpc>
                <a:spcPct val="120000"/>
              </a:lnSpc>
              <a:spcBef>
                <a:spcPts val="0"/>
              </a:spcBef>
              <a:buClr>
                <a:schemeClr val="tx1"/>
              </a:buClr>
              <a:buFont typeface="+mj-lt"/>
              <a:buAutoNum type="arabicPeriod"/>
            </a:pPr>
            <a:r>
              <a:rPr lang="en-SG" sz="2000" dirty="0"/>
              <a:t>Depth-limited search</a:t>
            </a:r>
          </a:p>
          <a:p>
            <a:pPr marL="800100" lvl="1" indent="-342900">
              <a:lnSpc>
                <a:spcPct val="120000"/>
              </a:lnSpc>
              <a:spcBef>
                <a:spcPts val="0"/>
              </a:spcBef>
              <a:buClr>
                <a:schemeClr val="tx1"/>
              </a:buClr>
              <a:buFont typeface="+mj-lt"/>
              <a:buAutoNum type="arabicPeriod"/>
            </a:pPr>
            <a:r>
              <a:rPr lang="en-SG" sz="2000" dirty="0"/>
              <a:t>Iterative deepening search</a:t>
            </a:r>
          </a:p>
          <a:p>
            <a:pPr marL="214313" indent="-214313">
              <a:lnSpc>
                <a:spcPct val="120000"/>
              </a:lnSpc>
              <a:spcBef>
                <a:spcPts val="0"/>
              </a:spcBef>
              <a:buFont typeface="Wingdings" panose="05000000000000000000" pitchFamily="2" charset="2"/>
              <a:buChar char="q"/>
            </a:pPr>
            <a:endParaRPr lang="en-SG" sz="2000" dirty="0"/>
          </a:p>
        </p:txBody>
      </p:sp>
      <p:sp>
        <p:nvSpPr>
          <p:cNvPr id="4" name="Rectangle 3"/>
          <p:cNvSpPr/>
          <p:nvPr/>
        </p:nvSpPr>
        <p:spPr>
          <a:xfrm>
            <a:off x="5051781" y="1264637"/>
            <a:ext cx="3962400" cy="1938992"/>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SG" sz="2000" b="1" i="0" u="none" strike="noStrike" kern="1200" cap="none" spc="0" normalizeH="0" baseline="0" noProof="0" dirty="0">
                <a:ln>
                  <a:noFill/>
                </a:ln>
                <a:solidFill>
                  <a:srgbClr val="2F0EF8"/>
                </a:solidFill>
                <a:effectLst/>
                <a:uLnTx/>
                <a:uFillTx/>
                <a:latin typeface="Arial" panose="020B0604020202020204" pitchFamily="34" charset="0"/>
                <a:ea typeface="+mn-ea"/>
                <a:cs typeface="Arial" panose="020B0604020202020204" pitchFamily="34" charset="0"/>
              </a:rPr>
              <a:t>Informed</a:t>
            </a:r>
            <a:r>
              <a:rPr kumimoji="0" lang="en-SG"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search strategies</a:t>
            </a:r>
          </a:p>
          <a:p>
            <a:pPr marL="342900" marR="0" lvl="0" indent="-342900" algn="l" defTabSz="457200" rtl="0" eaLnBrk="1" fontAlgn="auto" latinLnBrk="0" hangingPunct="1">
              <a:lnSpc>
                <a:spcPct val="120000"/>
              </a:lnSpc>
              <a:spcBef>
                <a:spcPts val="0"/>
              </a:spcBef>
              <a:spcAft>
                <a:spcPts val="0"/>
              </a:spcAft>
              <a:buClr>
                <a:prstClr val="black"/>
              </a:buClr>
              <a:buSzTx/>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 </a:t>
            </a:r>
            <a:r>
              <a:rPr kumimoji="0" lang="en-SG" sz="2000" b="0" i="0" u="none" strike="noStrike" kern="1200" cap="none" spc="0" normalizeH="0" baseline="0" noProof="0" dirty="0">
                <a:ln>
                  <a:noFill/>
                </a:ln>
                <a:solidFill>
                  <a:srgbClr val="2F0EF8"/>
                </a:solidFill>
                <a:effectLst/>
                <a:uLnTx/>
                <a:uFillTx/>
                <a:latin typeface="Arial" panose="020B0604020202020204" pitchFamily="34" charset="0"/>
                <a:ea typeface="+mn-ea"/>
                <a:cs typeface="Arial" panose="020B0604020202020204" pitchFamily="34" charset="0"/>
              </a:rPr>
              <a:t>problem-specific knowledge </a:t>
            </a: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guide the search</a:t>
            </a:r>
          </a:p>
          <a:p>
            <a:pPr marL="342900" marR="0" lvl="0" indent="-342900" algn="l" defTabSz="457200" rtl="0" eaLnBrk="1" fontAlgn="auto" latinLnBrk="0" hangingPunct="1">
              <a:lnSpc>
                <a:spcPct val="120000"/>
              </a:lnSpc>
              <a:spcBef>
                <a:spcPts val="0"/>
              </a:spcBef>
              <a:spcAft>
                <a:spcPts val="0"/>
              </a:spcAft>
              <a:buClr>
                <a:prstClr val="black"/>
              </a:buClr>
              <a:buSzTx/>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Usually more efficient</a:t>
            </a:r>
          </a:p>
        </p:txBody>
      </p:sp>
      <p:cxnSp>
        <p:nvCxnSpPr>
          <p:cNvPr id="6" name="Straight Connector 5"/>
          <p:cNvCxnSpPr/>
          <p:nvPr/>
        </p:nvCxnSpPr>
        <p:spPr>
          <a:xfrm>
            <a:off x="4634088" y="1049866"/>
            <a:ext cx="0" cy="3838223"/>
          </a:xfrm>
          <a:prstGeom prst="line">
            <a:avLst/>
          </a:prstGeom>
          <a:ln w="9525">
            <a:solidFill>
              <a:srgbClr val="F2F2F2"/>
            </a:solidFill>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4250264" y="3021877"/>
            <a:ext cx="745067" cy="372533"/>
            <a:chOff x="5362222" y="3488267"/>
            <a:chExt cx="745067" cy="372533"/>
          </a:xfrm>
          <a:solidFill>
            <a:srgbClr val="F2F2F2"/>
          </a:solidFill>
          <a:effectLst/>
        </p:grpSpPr>
        <p:sp>
          <p:nvSpPr>
            <p:cNvPr id="8" name="Rounded Rectangle 7"/>
            <p:cNvSpPr/>
            <p:nvPr/>
          </p:nvSpPr>
          <p:spPr>
            <a:xfrm>
              <a:off x="5362222" y="3488267"/>
              <a:ext cx="745067" cy="372533"/>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ight Arrow 8"/>
            <p:cNvSpPr/>
            <p:nvPr/>
          </p:nvSpPr>
          <p:spPr>
            <a:xfrm>
              <a:off x="5508978" y="3567289"/>
              <a:ext cx="451555" cy="214489"/>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 name="Group 10"/>
          <p:cNvGrpSpPr/>
          <p:nvPr/>
        </p:nvGrpSpPr>
        <p:grpSpPr>
          <a:xfrm flipH="1">
            <a:off x="4250264" y="2565916"/>
            <a:ext cx="745067" cy="372533"/>
            <a:chOff x="5362222" y="3488267"/>
            <a:chExt cx="745067" cy="372533"/>
          </a:xfrm>
          <a:solidFill>
            <a:schemeClr val="bg1">
              <a:lumMod val="95000"/>
            </a:schemeClr>
          </a:solidFill>
          <a:effectLst/>
        </p:grpSpPr>
        <p:sp>
          <p:nvSpPr>
            <p:cNvPr id="12" name="Rounded Rectangle 11"/>
            <p:cNvSpPr/>
            <p:nvPr/>
          </p:nvSpPr>
          <p:spPr>
            <a:xfrm>
              <a:off x="5362222" y="3488267"/>
              <a:ext cx="745067" cy="372533"/>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ight Arrow 12"/>
            <p:cNvSpPr/>
            <p:nvPr/>
          </p:nvSpPr>
          <p:spPr>
            <a:xfrm>
              <a:off x="5508978" y="3567289"/>
              <a:ext cx="451555" cy="214489"/>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48683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0" y="1862667"/>
            <a:ext cx="9144000" cy="187395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normAutofit fontScale="90000"/>
          </a:bodyPr>
          <a:lstStyle/>
          <a:p>
            <a:pPr algn="l"/>
            <a:r>
              <a:rPr lang="en-SG" b="1" dirty="0"/>
              <a:t>Breadth-First Search</a:t>
            </a:r>
          </a:p>
        </p:txBody>
      </p:sp>
      <p:sp>
        <p:nvSpPr>
          <p:cNvPr id="3" name="Content Placeholder 2"/>
          <p:cNvSpPr>
            <a:spLocks noGrp="1"/>
          </p:cNvSpPr>
          <p:nvPr>
            <p:ph idx="1"/>
          </p:nvPr>
        </p:nvSpPr>
        <p:spPr>
          <a:xfrm>
            <a:off x="485759" y="1125216"/>
            <a:ext cx="8229600" cy="2907092"/>
          </a:xfrm>
        </p:spPr>
        <p:txBody>
          <a:bodyPr>
            <a:normAutofit/>
          </a:bodyPr>
          <a:lstStyle/>
          <a:p>
            <a:pPr marL="0" indent="0">
              <a:buNone/>
            </a:pPr>
            <a:r>
              <a:rPr lang="en-SG" sz="2000" dirty="0"/>
              <a:t>Expand </a:t>
            </a:r>
            <a:r>
              <a:rPr lang="en-SG" sz="2000" dirty="0">
                <a:solidFill>
                  <a:srgbClr val="2F0EF8"/>
                </a:solidFill>
              </a:rPr>
              <a:t>shallowest </a:t>
            </a:r>
            <a:r>
              <a:rPr lang="en-SG" sz="2000" dirty="0"/>
              <a:t>unexpanded node which can be implemented by a First-In-First-Out (FIFO) queue</a:t>
            </a:r>
          </a:p>
        </p:txBody>
      </p:sp>
      <p:sp>
        <p:nvSpPr>
          <p:cNvPr id="4" name="Rectangle 3"/>
          <p:cNvSpPr/>
          <p:nvPr/>
        </p:nvSpPr>
        <p:spPr>
          <a:xfrm>
            <a:off x="1299001" y="3747630"/>
            <a:ext cx="6858000" cy="1323439"/>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 maximum branching factor of the search tree</a:t>
            </a: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 depth of the solution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Complete: Yes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Optimal: Yes when </a:t>
            </a:r>
            <a:r>
              <a:rPr kumimoji="0" lang="en-SG" sz="1600" b="0" i="0" u="none" strike="noStrike" kern="1200" cap="none" spc="0" normalizeH="0" baseline="0" noProof="0" dirty="0">
                <a:ln>
                  <a:noFill/>
                </a:ln>
                <a:solidFill>
                  <a:srgbClr val="5C42FA"/>
                </a:solidFill>
                <a:effectLst/>
                <a:uLnTx/>
                <a:uFillTx/>
                <a:latin typeface="Arial" panose="020B0604020202020204" pitchFamily="34" charset="0"/>
                <a:ea typeface="+mn-ea"/>
                <a:cs typeface="Arial" panose="020B0604020202020204" pitchFamily="34" charset="0"/>
              </a:rPr>
              <a:t>all</a:t>
            </a: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step costs equally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1" name="Group 10"/>
          <p:cNvGrpSpPr/>
          <p:nvPr/>
        </p:nvGrpSpPr>
        <p:grpSpPr>
          <a:xfrm>
            <a:off x="1179083" y="2037491"/>
            <a:ext cx="652179" cy="283937"/>
            <a:chOff x="921722" y="2624625"/>
            <a:chExt cx="869572" cy="378583"/>
          </a:xfrm>
        </p:grpSpPr>
        <p:sp>
          <p:nvSpPr>
            <p:cNvPr id="5" name="Oval 4"/>
            <p:cNvSpPr/>
            <p:nvPr/>
          </p:nvSpPr>
          <p:spPr>
            <a:xfrm>
              <a:off x="1167098" y="2624625"/>
              <a:ext cx="624196" cy="3785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a:t>
              </a:r>
            </a:p>
          </p:txBody>
        </p:sp>
        <p:pic>
          <p:nvPicPr>
            <p:cNvPr id="9" name="Picture 8"/>
            <p:cNvPicPr>
              <a:picLocks noChangeAspect="1"/>
            </p:cNvPicPr>
            <p:nvPr/>
          </p:nvPicPr>
          <p:blipFill>
            <a:blip r:embed="rId3"/>
            <a:stretch>
              <a:fillRect/>
            </a:stretch>
          </p:blipFill>
          <p:spPr>
            <a:xfrm>
              <a:off x="921722" y="2634777"/>
              <a:ext cx="262151" cy="292633"/>
            </a:xfrm>
            <a:prstGeom prst="rect">
              <a:avLst/>
            </a:prstGeom>
          </p:spPr>
        </p:pic>
      </p:grpSp>
      <p:grpSp>
        <p:nvGrpSpPr>
          <p:cNvPr id="53" name="Group 52"/>
          <p:cNvGrpSpPr/>
          <p:nvPr/>
        </p:nvGrpSpPr>
        <p:grpSpPr>
          <a:xfrm>
            <a:off x="2511841" y="2045105"/>
            <a:ext cx="1311493" cy="929860"/>
            <a:chOff x="2072216" y="2742683"/>
            <a:chExt cx="1748657" cy="1239813"/>
          </a:xfrm>
        </p:grpSpPr>
        <p:sp>
          <p:nvSpPr>
            <p:cNvPr id="84" name="Oval 83"/>
            <p:cNvSpPr/>
            <p:nvPr/>
          </p:nvSpPr>
          <p:spPr>
            <a:xfrm>
              <a:off x="2767297" y="2742683"/>
              <a:ext cx="624000" cy="37920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pic>
          <p:nvPicPr>
            <p:cNvPr id="94" name="Picture 93"/>
            <p:cNvPicPr>
              <a:picLocks noChangeAspect="1"/>
            </p:cNvPicPr>
            <p:nvPr/>
          </p:nvPicPr>
          <p:blipFill>
            <a:blip r:embed="rId3"/>
            <a:stretch>
              <a:fillRect/>
            </a:stretch>
          </p:blipFill>
          <p:spPr>
            <a:xfrm>
              <a:off x="2072216" y="3646579"/>
              <a:ext cx="262151" cy="292633"/>
            </a:xfrm>
            <a:prstGeom prst="rect">
              <a:avLst/>
            </a:prstGeom>
          </p:spPr>
        </p:pic>
        <p:sp>
          <p:nvSpPr>
            <p:cNvPr id="95" name="Oval 94"/>
            <p:cNvSpPr/>
            <p:nvPr/>
          </p:nvSpPr>
          <p:spPr>
            <a:xfrm>
              <a:off x="2358523" y="3589660"/>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B</a:t>
              </a:r>
            </a:p>
          </p:txBody>
        </p:sp>
        <p:sp>
          <p:nvSpPr>
            <p:cNvPr id="97" name="Oval 96"/>
            <p:cNvSpPr/>
            <p:nvPr/>
          </p:nvSpPr>
          <p:spPr>
            <a:xfrm>
              <a:off x="3196873" y="3603296"/>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cxnSp>
          <p:nvCxnSpPr>
            <p:cNvPr id="98" name="Straight Connector 97"/>
            <p:cNvCxnSpPr>
              <a:stCxn id="95" idx="0"/>
              <a:endCxn id="84" idx="4"/>
            </p:cNvCxnSpPr>
            <p:nvPr/>
          </p:nvCxnSpPr>
          <p:spPr>
            <a:xfrm flipV="1">
              <a:off x="2670523" y="3121883"/>
              <a:ext cx="408775" cy="4677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7" idx="0"/>
              <a:endCxn id="84" idx="4"/>
            </p:cNvCxnSpPr>
            <p:nvPr/>
          </p:nvCxnSpPr>
          <p:spPr>
            <a:xfrm flipH="1" flipV="1">
              <a:off x="3079297" y="3121883"/>
              <a:ext cx="429576" cy="481413"/>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458071" y="2044378"/>
            <a:ext cx="1643595" cy="1573281"/>
            <a:chOff x="3900229" y="2609640"/>
            <a:chExt cx="2191459" cy="2097708"/>
          </a:xfrm>
        </p:grpSpPr>
        <p:cxnSp>
          <p:nvCxnSpPr>
            <p:cNvPr id="127" name="Straight Connector 126"/>
            <p:cNvCxnSpPr>
              <a:stCxn id="105" idx="0"/>
              <a:endCxn id="102" idx="4"/>
            </p:cNvCxnSpPr>
            <p:nvPr/>
          </p:nvCxnSpPr>
          <p:spPr>
            <a:xfrm flipV="1">
              <a:off x="4711375" y="2988840"/>
              <a:ext cx="532340" cy="5436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06" idx="0"/>
              <a:endCxn id="102" idx="4"/>
            </p:cNvCxnSpPr>
            <p:nvPr/>
          </p:nvCxnSpPr>
          <p:spPr>
            <a:xfrm flipH="1" flipV="1">
              <a:off x="5243715" y="2988840"/>
              <a:ext cx="535973" cy="58247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900229" y="2609640"/>
              <a:ext cx="2191459" cy="2097708"/>
              <a:chOff x="3900229" y="2609640"/>
              <a:chExt cx="2191459" cy="2097708"/>
            </a:xfrm>
          </p:grpSpPr>
          <p:grpSp>
            <p:nvGrpSpPr>
              <p:cNvPr id="18" name="Group 17"/>
              <p:cNvGrpSpPr/>
              <p:nvPr/>
            </p:nvGrpSpPr>
            <p:grpSpPr>
              <a:xfrm>
                <a:off x="3900229" y="2609640"/>
                <a:ext cx="2191459" cy="2097708"/>
                <a:chOff x="4120151" y="2620442"/>
                <a:chExt cx="2191459" cy="2097708"/>
              </a:xfrm>
            </p:grpSpPr>
            <p:sp>
              <p:nvSpPr>
                <p:cNvPr id="111" name="Oval 110"/>
                <p:cNvSpPr/>
                <p:nvPr/>
              </p:nvSpPr>
              <p:spPr>
                <a:xfrm>
                  <a:off x="4120151" y="4328666"/>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D</a:t>
                  </a:r>
                </a:p>
              </p:txBody>
            </p:sp>
            <p:grpSp>
              <p:nvGrpSpPr>
                <p:cNvPr id="17" name="Group 16"/>
                <p:cNvGrpSpPr/>
                <p:nvPr/>
              </p:nvGrpSpPr>
              <p:grpSpPr>
                <a:xfrm>
                  <a:off x="4619297" y="2620442"/>
                  <a:ext cx="1692313" cy="2097708"/>
                  <a:chOff x="4619297" y="2620442"/>
                  <a:chExt cx="1692313" cy="2097708"/>
                </a:xfrm>
              </p:grpSpPr>
              <p:sp>
                <p:nvSpPr>
                  <p:cNvPr id="102" name="Oval 101"/>
                  <p:cNvSpPr/>
                  <p:nvPr/>
                </p:nvSpPr>
                <p:spPr>
                  <a:xfrm>
                    <a:off x="5151637" y="2620442"/>
                    <a:ext cx="624000" cy="37920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pic>
                <p:nvPicPr>
                  <p:cNvPr id="104" name="Picture 103"/>
                  <p:cNvPicPr>
                    <a:picLocks noChangeAspect="1"/>
                  </p:cNvPicPr>
                  <p:nvPr/>
                </p:nvPicPr>
                <p:blipFill>
                  <a:blip r:embed="rId3"/>
                  <a:stretch>
                    <a:fillRect/>
                  </a:stretch>
                </p:blipFill>
                <p:spPr>
                  <a:xfrm>
                    <a:off x="5412258" y="3611577"/>
                    <a:ext cx="262151" cy="292633"/>
                  </a:xfrm>
                  <a:prstGeom prst="rect">
                    <a:avLst/>
                  </a:prstGeom>
                </p:spPr>
              </p:pic>
              <p:sp>
                <p:nvSpPr>
                  <p:cNvPr id="105" name="Oval 104"/>
                  <p:cNvSpPr/>
                  <p:nvPr/>
                </p:nvSpPr>
                <p:spPr>
                  <a:xfrm>
                    <a:off x="4619297" y="3543275"/>
                    <a:ext cx="624000" cy="379200"/>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6" name="Oval 105"/>
                  <p:cNvSpPr/>
                  <p:nvPr/>
                </p:nvSpPr>
                <p:spPr>
                  <a:xfrm>
                    <a:off x="5687610" y="3582116"/>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112" name="Oval 111"/>
                  <p:cNvSpPr/>
                  <p:nvPr/>
                </p:nvSpPr>
                <p:spPr>
                  <a:xfrm>
                    <a:off x="5095116" y="4338950"/>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grpSp>
          </p:grpSp>
          <p:cxnSp>
            <p:nvCxnSpPr>
              <p:cNvPr id="129" name="Straight Connector 128"/>
              <p:cNvCxnSpPr>
                <a:stCxn id="111" idx="0"/>
                <a:endCxn id="105" idx="4"/>
              </p:cNvCxnSpPr>
              <p:nvPr/>
            </p:nvCxnSpPr>
            <p:spPr>
              <a:xfrm flipV="1">
                <a:off x="4212229" y="3911673"/>
                <a:ext cx="499146" cy="406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2" idx="0"/>
                <a:endCxn id="105" idx="4"/>
              </p:cNvCxnSpPr>
              <p:nvPr/>
            </p:nvCxnSpPr>
            <p:spPr>
              <a:xfrm flipH="1" flipV="1">
                <a:off x="4711375" y="3911673"/>
                <a:ext cx="475819" cy="416475"/>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6491401" y="2079360"/>
            <a:ext cx="2352708" cy="1577359"/>
            <a:chOff x="5184523" y="2726572"/>
            <a:chExt cx="3136944" cy="2103145"/>
          </a:xfrm>
        </p:grpSpPr>
        <p:pic>
          <p:nvPicPr>
            <p:cNvPr id="146" name="Picture 145"/>
            <p:cNvPicPr>
              <a:picLocks noChangeAspect="1"/>
            </p:cNvPicPr>
            <p:nvPr/>
          </p:nvPicPr>
          <p:blipFill>
            <a:blip r:embed="rId3"/>
            <a:stretch>
              <a:fillRect/>
            </a:stretch>
          </p:blipFill>
          <p:spPr>
            <a:xfrm>
              <a:off x="5184523" y="4475882"/>
              <a:ext cx="262151" cy="292633"/>
            </a:xfrm>
            <a:prstGeom prst="rect">
              <a:avLst/>
            </a:prstGeom>
          </p:spPr>
        </p:pic>
        <p:grpSp>
          <p:nvGrpSpPr>
            <p:cNvPr id="49" name="Group 48"/>
            <p:cNvGrpSpPr/>
            <p:nvPr/>
          </p:nvGrpSpPr>
          <p:grpSpPr>
            <a:xfrm>
              <a:off x="5449872" y="2726572"/>
              <a:ext cx="2871595" cy="2103145"/>
              <a:chOff x="5449872" y="2726572"/>
              <a:chExt cx="2871595" cy="2103145"/>
            </a:xfrm>
          </p:grpSpPr>
          <p:cxnSp>
            <p:nvCxnSpPr>
              <p:cNvPr id="132" name="Straight Connector 131"/>
              <p:cNvCxnSpPr>
                <a:stCxn id="143" idx="0"/>
                <a:endCxn id="140" idx="4"/>
              </p:cNvCxnSpPr>
              <p:nvPr/>
            </p:nvCxnSpPr>
            <p:spPr>
              <a:xfrm flipV="1">
                <a:off x="6197884" y="3105772"/>
                <a:ext cx="723389" cy="4790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44" idx="0"/>
                <a:endCxn id="140" idx="4"/>
              </p:cNvCxnSpPr>
              <p:nvPr/>
            </p:nvCxnSpPr>
            <p:spPr>
              <a:xfrm flipH="1" flipV="1">
                <a:off x="6921274" y="3105772"/>
                <a:ext cx="651309" cy="5027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8" name="Oval 137"/>
              <p:cNvSpPr/>
              <p:nvPr/>
            </p:nvSpPr>
            <p:spPr>
              <a:xfrm>
                <a:off x="5449872" y="4450517"/>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D</a:t>
                </a:r>
              </a:p>
            </p:txBody>
          </p:sp>
          <p:sp>
            <p:nvSpPr>
              <p:cNvPr id="140" name="Oval 139"/>
              <p:cNvSpPr/>
              <p:nvPr/>
            </p:nvSpPr>
            <p:spPr>
              <a:xfrm>
                <a:off x="6609273" y="2726572"/>
                <a:ext cx="624000" cy="37920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143" name="Oval 142"/>
              <p:cNvSpPr/>
              <p:nvPr/>
            </p:nvSpPr>
            <p:spPr>
              <a:xfrm>
                <a:off x="5885884" y="3584795"/>
                <a:ext cx="624000" cy="379200"/>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44" name="Oval 143"/>
              <p:cNvSpPr/>
              <p:nvPr/>
            </p:nvSpPr>
            <p:spPr>
              <a:xfrm>
                <a:off x="7260583" y="3608495"/>
                <a:ext cx="624000" cy="360640"/>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C</a:t>
                </a:r>
              </a:p>
            </p:txBody>
          </p:sp>
          <p:sp>
            <p:nvSpPr>
              <p:cNvPr id="145" name="Oval 144"/>
              <p:cNvSpPr/>
              <p:nvPr/>
            </p:nvSpPr>
            <p:spPr>
              <a:xfrm>
                <a:off x="6215436" y="4430557"/>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cxnSp>
            <p:nvCxnSpPr>
              <p:cNvPr id="136" name="Straight Connector 135"/>
              <p:cNvCxnSpPr>
                <a:stCxn id="138" idx="0"/>
                <a:endCxn id="143" idx="4"/>
              </p:cNvCxnSpPr>
              <p:nvPr/>
            </p:nvCxnSpPr>
            <p:spPr>
              <a:xfrm flipV="1">
                <a:off x="5761872" y="3963994"/>
                <a:ext cx="436012" cy="4865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45" idx="0"/>
                <a:endCxn id="143" idx="4"/>
              </p:cNvCxnSpPr>
              <p:nvPr/>
            </p:nvCxnSpPr>
            <p:spPr>
              <a:xfrm flipH="1" flipV="1">
                <a:off x="6197884" y="3963994"/>
                <a:ext cx="329552" cy="46656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0"/>
                <a:endCxn id="144" idx="4"/>
              </p:cNvCxnSpPr>
              <p:nvPr/>
            </p:nvCxnSpPr>
            <p:spPr>
              <a:xfrm flipV="1">
                <a:off x="7238064" y="3969134"/>
                <a:ext cx="334519" cy="45954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50" idx="0"/>
                <a:endCxn id="144" idx="4"/>
              </p:cNvCxnSpPr>
              <p:nvPr/>
            </p:nvCxnSpPr>
            <p:spPr>
              <a:xfrm flipH="1" flipV="1">
                <a:off x="7572583" y="3969134"/>
                <a:ext cx="436884" cy="44512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9" name="Oval 148"/>
              <p:cNvSpPr/>
              <p:nvPr/>
            </p:nvSpPr>
            <p:spPr>
              <a:xfrm>
                <a:off x="6926064" y="4428684"/>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F</a:t>
                </a:r>
              </a:p>
            </p:txBody>
          </p:sp>
          <p:sp>
            <p:nvSpPr>
              <p:cNvPr id="150" name="Oval 149"/>
              <p:cNvSpPr/>
              <p:nvPr/>
            </p:nvSpPr>
            <p:spPr>
              <a:xfrm>
                <a:off x="7697467" y="4414260"/>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G</a:t>
                </a:r>
              </a:p>
            </p:txBody>
          </p:sp>
        </p:grpSp>
      </p:grpSp>
      <p:sp>
        <p:nvSpPr>
          <p:cNvPr id="56" name="Oval 55"/>
          <p:cNvSpPr/>
          <p:nvPr/>
        </p:nvSpPr>
        <p:spPr>
          <a:xfrm>
            <a:off x="513218" y="1958743"/>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57" name="Oval 56"/>
          <p:cNvSpPr/>
          <p:nvPr/>
        </p:nvSpPr>
        <p:spPr>
          <a:xfrm>
            <a:off x="2346037" y="1958743"/>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65" name="Oval 64"/>
          <p:cNvSpPr/>
          <p:nvPr/>
        </p:nvSpPr>
        <p:spPr>
          <a:xfrm>
            <a:off x="4339064" y="1958743"/>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100" name="Oval 99"/>
          <p:cNvSpPr/>
          <p:nvPr/>
        </p:nvSpPr>
        <p:spPr>
          <a:xfrm>
            <a:off x="6606731" y="1958743"/>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66" name="Rectangle 65"/>
          <p:cNvSpPr/>
          <p:nvPr/>
        </p:nvSpPr>
        <p:spPr>
          <a:xfrm>
            <a:off x="347841" y="3753669"/>
            <a:ext cx="92845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Denote</a:t>
            </a:r>
            <a:endParaRPr kumimoji="0" lang="en-SG"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0333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Complexity of BFS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061054"/>
                <a:ext cx="8506178" cy="2907092"/>
              </a:xfrm>
            </p:spPr>
            <p:txBody>
              <a:bodyPr>
                <a:normAutofit/>
              </a:bodyPr>
              <a:lstStyle/>
              <a:p>
                <a:pPr>
                  <a:buClr>
                    <a:schemeClr val="tx1"/>
                  </a:buClr>
                </a:pPr>
                <a:r>
                  <a:rPr lang="en-SG" sz="1800" dirty="0">
                    <a:latin typeface="Arial" panose="020B0604020202020204" pitchFamily="34" charset="0"/>
                    <a:cs typeface="Arial" panose="020B0604020202020204" pitchFamily="34" charset="0"/>
                  </a:rPr>
                  <a:t>Hypothetical state-space, where every node can be expanded into </a:t>
                </a:r>
                <a:r>
                  <a:rPr lang="en-SG" sz="1800" i="1" dirty="0">
                    <a:latin typeface="Arial" panose="020B0604020202020204" pitchFamily="34" charset="0"/>
                    <a:cs typeface="Arial" panose="020B0604020202020204" pitchFamily="34" charset="0"/>
                  </a:rPr>
                  <a:t>b</a:t>
                </a:r>
                <a:r>
                  <a:rPr lang="en-SG" sz="1800" dirty="0">
                    <a:latin typeface="Arial" panose="020B0604020202020204" pitchFamily="34" charset="0"/>
                    <a:cs typeface="Arial" panose="020B0604020202020204" pitchFamily="34" charset="0"/>
                  </a:rPr>
                  <a:t> new nodes, solution of path-length </a:t>
                </a:r>
                <a:r>
                  <a:rPr lang="en-SG" sz="1800" i="1" dirty="0">
                    <a:latin typeface="Arial" panose="020B0604020202020204" pitchFamily="34" charset="0"/>
                    <a:cs typeface="Arial" panose="020B0604020202020204" pitchFamily="34" charset="0"/>
                  </a:rPr>
                  <a:t>d</a:t>
                </a:r>
              </a:p>
              <a:p>
                <a:pPr>
                  <a:buClr>
                    <a:schemeClr val="tx1"/>
                  </a:buClr>
                </a:pPr>
                <a:r>
                  <a:rPr lang="en-US" sz="1800" dirty="0">
                    <a:latin typeface="Arial" panose="020B0604020202020204" pitchFamily="34" charset="0"/>
                    <a:cs typeface="Arial" panose="020B0604020202020204" pitchFamily="34" charset="0"/>
                  </a:rPr>
                  <a:t>Time: </a:t>
                </a:r>
                <a14:m>
                  <m:oMath xmlns:m="http://schemas.openxmlformats.org/officeDocument/2006/math">
                    <m:r>
                      <a:rPr lang="en-US" sz="1800" i="1">
                        <a:latin typeface="Cambria Math"/>
                      </a:rPr>
                      <m:t>1+</m:t>
                    </m:r>
                    <m:r>
                      <a:rPr lang="en-US" sz="1800" i="1">
                        <a:latin typeface="Cambria Math"/>
                      </a:rPr>
                      <m:t>𝑏</m:t>
                    </m:r>
                    <m:r>
                      <a:rPr lang="en-US" sz="1800" i="1">
                        <a:latin typeface="Cambria Math"/>
                      </a:rPr>
                      <m:t>+</m:t>
                    </m:r>
                    <m:sSup>
                      <m:sSupPr>
                        <m:ctrlPr>
                          <a:rPr lang="en-US" sz="1800" i="1">
                            <a:latin typeface="Cambria Math" panose="02040503050406030204" pitchFamily="18" charset="0"/>
                          </a:rPr>
                        </m:ctrlPr>
                      </m:sSupPr>
                      <m:e>
                        <m:r>
                          <a:rPr lang="en-US" sz="1800" i="1">
                            <a:latin typeface="Cambria Math"/>
                          </a:rPr>
                          <m:t>𝑏</m:t>
                        </m:r>
                      </m:e>
                      <m:sup>
                        <m:r>
                          <a:rPr lang="en-US" sz="1800" i="1">
                            <a:latin typeface="Cambria Math"/>
                          </a:rPr>
                          <m:t>2</m:t>
                        </m:r>
                      </m:sup>
                    </m:sSup>
                  </m:oMath>
                </a14:m>
                <a:r>
                  <a:rPr lang="en-US" sz="1800" dirty="0">
                    <a:latin typeface="Arial" panose="020B0604020202020204" pitchFamily="34" charset="0"/>
                    <a:cs typeface="Arial" panose="020B0604020202020204" pitchFamily="34" charset="0"/>
                  </a:rPr>
                  <a:t>+</a:t>
                </a:r>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a:rPr>
                          <m:t>𝑏</m:t>
                        </m:r>
                      </m:e>
                      <m:sup>
                        <m:r>
                          <a:rPr lang="en-US" sz="1800" i="1" dirty="0">
                            <a:latin typeface="Cambria Math"/>
                          </a:rPr>
                          <m:t>3</m:t>
                        </m:r>
                      </m:sup>
                    </m:sSup>
                  </m:oMath>
                </a14:m>
                <a:r>
                  <a:rPr lang="en-US" sz="1800" dirty="0">
                    <a:latin typeface="Arial" panose="020B0604020202020204" pitchFamily="34" charset="0"/>
                    <a:cs typeface="Arial" panose="020B0604020202020204" pitchFamily="34" charset="0"/>
                  </a:rPr>
                  <a:t>+ ... + </a:t>
                </a:r>
                <a14:m>
                  <m:oMath xmlns:m="http://schemas.openxmlformats.org/officeDocument/2006/math">
                    <m:sSup>
                      <m:sSupPr>
                        <m:ctrlPr>
                          <a:rPr lang="en-US" sz="1800" i="1">
                            <a:latin typeface="Cambria Math" panose="02040503050406030204" pitchFamily="18" charset="0"/>
                          </a:rPr>
                        </m:ctrlPr>
                      </m:sSupPr>
                      <m:e>
                        <m:r>
                          <a:rPr lang="en-US" sz="1800" i="1">
                            <a:latin typeface="Cambria Math"/>
                          </a:rPr>
                          <m:t>𝑏</m:t>
                        </m:r>
                      </m:e>
                      <m:sup>
                        <m:r>
                          <a:rPr lang="en-US" sz="1800" i="1">
                            <a:latin typeface="Cambria Math"/>
                          </a:rPr>
                          <m:t>𝑑</m:t>
                        </m:r>
                        <m:r>
                          <a:rPr lang="en-US" sz="1800" i="1">
                            <a:latin typeface="Cambria Math"/>
                          </a:rPr>
                          <m:t> </m:t>
                        </m:r>
                      </m:sup>
                    </m:sSup>
                  </m:oMath>
                </a14:m>
                <a:r>
                  <a:rPr lang="en-US" sz="1800" dirty="0">
                    <a:latin typeface="Arial" panose="020B0604020202020204" pitchFamily="34" charset="0"/>
                    <a:cs typeface="Arial" panose="020B0604020202020204" pitchFamily="34" charset="0"/>
                  </a:rPr>
                  <a:t>= </a:t>
                </a:r>
                <a14:m>
                  <m:oMath xmlns:m="http://schemas.openxmlformats.org/officeDocument/2006/math">
                    <m:r>
                      <a:rPr lang="en-US" sz="1800" i="1" dirty="0">
                        <a:latin typeface="Cambria Math" panose="02040503050406030204" pitchFamily="18" charset="0"/>
                      </a:rPr>
                      <m:t>𝑂</m:t>
                    </m:r>
                    <m:r>
                      <a:rPr lang="en-US" sz="1800" i="1" dirty="0">
                        <a:latin typeface="Cambria Math" panose="02040503050406030204" pitchFamily="18" charset="0"/>
                      </a:rPr>
                      <m:t>(</m:t>
                    </m:r>
                    <m:sSup>
                      <m:sSupPr>
                        <m:ctrlPr>
                          <a:rPr lang="en-SG" sz="1800" i="1" dirty="0">
                            <a:latin typeface="Cambria Math" panose="02040503050406030204" pitchFamily="18" charset="0"/>
                          </a:rPr>
                        </m:ctrlPr>
                      </m:sSupPr>
                      <m:e>
                        <m:r>
                          <a:rPr lang="en-US" sz="1800" i="1" dirty="0">
                            <a:latin typeface="Cambria Math" panose="02040503050406030204" pitchFamily="18" charset="0"/>
                          </a:rPr>
                          <m:t>𝑏</m:t>
                        </m:r>
                      </m:e>
                      <m:sup>
                        <m:r>
                          <a:rPr lang="en-US" sz="1800" i="1" dirty="0">
                            <a:latin typeface="Cambria Math" panose="02040503050406030204" pitchFamily="18" charset="0"/>
                          </a:rPr>
                          <m:t>𝑑</m:t>
                        </m:r>
                      </m:sup>
                    </m:sSup>
                    <m:r>
                      <a:rPr lang="en-US" sz="1800" dirty="0">
                        <a:latin typeface="Cambria Math" panose="02040503050406030204" pitchFamily="18" charset="0"/>
                      </a:rPr>
                      <m:t>)</m:t>
                    </m:r>
                  </m:oMath>
                </a14:m>
                <a:endParaRPr lang="en-US" sz="1800" dirty="0">
                  <a:latin typeface="Arial" panose="020B0604020202020204" pitchFamily="34" charset="0"/>
                  <a:cs typeface="Arial" panose="020B0604020202020204" pitchFamily="34" charset="0"/>
                </a:endParaRPr>
              </a:p>
              <a:p>
                <a:pPr>
                  <a:buClr>
                    <a:schemeClr val="tx1"/>
                  </a:buClr>
                </a:pPr>
                <a:r>
                  <a:rPr lang="en-SG" sz="1800" dirty="0">
                    <a:latin typeface="Arial" panose="020B0604020202020204" pitchFamily="34" charset="0"/>
                    <a:cs typeface="Arial" panose="020B0604020202020204" pitchFamily="34" charset="0"/>
                  </a:rPr>
                  <a:t>Space: (keep every </a:t>
                </a:r>
                <a:r>
                  <a:rPr lang="en-SG" sz="1800" dirty="0">
                    <a:solidFill>
                      <a:srgbClr val="FF0000"/>
                    </a:solidFill>
                    <a:latin typeface="Arial" panose="020B0604020202020204" pitchFamily="34" charset="0"/>
                    <a:cs typeface="Arial" panose="020B0604020202020204" pitchFamily="34" charset="0"/>
                  </a:rPr>
                  <a:t>frontier</a:t>
                </a:r>
                <a:r>
                  <a:rPr lang="en-SG" sz="1800" dirty="0">
                    <a:latin typeface="Arial" panose="020B0604020202020204" pitchFamily="34" charset="0"/>
                    <a:cs typeface="Arial" panose="020B0604020202020204" pitchFamily="34" charset="0"/>
                  </a:rPr>
                  <a:t> node in memory) </a:t>
                </a:r>
                <a14:m>
                  <m:oMath xmlns:m="http://schemas.openxmlformats.org/officeDocument/2006/math">
                    <m:r>
                      <a:rPr lang="en-US" sz="1800" i="1" dirty="0">
                        <a:latin typeface="Cambria Math" panose="02040503050406030204" pitchFamily="18" charset="0"/>
                      </a:rPr>
                      <m:t>𝑂</m:t>
                    </m:r>
                    <m:r>
                      <a:rPr lang="en-US" sz="1800" i="1" dirty="0">
                        <a:latin typeface="Cambria Math" panose="02040503050406030204" pitchFamily="18" charset="0"/>
                      </a:rPr>
                      <m:t>(</m:t>
                    </m:r>
                    <m:sSup>
                      <m:sSupPr>
                        <m:ctrlPr>
                          <a:rPr lang="en-SG" sz="1800" i="1" dirty="0">
                            <a:latin typeface="Cambria Math" panose="02040503050406030204" pitchFamily="18" charset="0"/>
                          </a:rPr>
                        </m:ctrlPr>
                      </m:sSupPr>
                      <m:e>
                        <m:r>
                          <a:rPr lang="en-US" sz="1800" i="1" dirty="0">
                            <a:latin typeface="Cambria Math" panose="02040503050406030204" pitchFamily="18" charset="0"/>
                          </a:rPr>
                          <m:t>𝑏</m:t>
                        </m:r>
                      </m:e>
                      <m:sup>
                        <m:r>
                          <a:rPr lang="en-US" sz="1800" i="1" dirty="0">
                            <a:latin typeface="Cambria Math" panose="02040503050406030204" pitchFamily="18" charset="0"/>
                          </a:rPr>
                          <m:t>𝑑</m:t>
                        </m:r>
                      </m:sup>
                    </m:sSup>
                    <m:r>
                      <a:rPr lang="en-US" sz="1800" dirty="0">
                        <a:latin typeface="Cambria Math" panose="02040503050406030204" pitchFamily="18" charset="0"/>
                      </a:rPr>
                      <m:t>)</m:t>
                    </m:r>
                  </m:oMath>
                </a14:m>
                <a:endParaRPr lang="en-SG" sz="18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061054"/>
                <a:ext cx="8506178" cy="2907092"/>
              </a:xfrm>
              <a:blipFill>
                <a:blip r:embed="rId3"/>
                <a:stretch>
                  <a:fillRect l="-448" t="-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686129822"/>
                  </p:ext>
                </p:extLst>
              </p:nvPr>
            </p:nvGraphicFramePr>
            <p:xfrm>
              <a:off x="2150533" y="2428946"/>
              <a:ext cx="4842933" cy="2293620"/>
            </p:xfrm>
            <a:graphic>
              <a:graphicData uri="http://schemas.openxmlformats.org/drawingml/2006/table">
                <a:tbl>
                  <a:tblPr firstRow="1" bandRow="1">
                    <a:tableStyleId>{5C22544A-7EE6-4342-B048-85BDC9FD1C3A}</a:tableStyleId>
                  </a:tblPr>
                  <a:tblGrid>
                    <a:gridCol w="834988">
                      <a:extLst>
                        <a:ext uri="{9D8B030D-6E8A-4147-A177-3AD203B41FA5}">
                          <a16:colId xmlns:a16="http://schemas.microsoft.com/office/drawing/2014/main" val="20000"/>
                        </a:ext>
                      </a:extLst>
                    </a:gridCol>
                    <a:gridCol w="946321">
                      <a:extLst>
                        <a:ext uri="{9D8B030D-6E8A-4147-A177-3AD203B41FA5}">
                          <a16:colId xmlns:a16="http://schemas.microsoft.com/office/drawing/2014/main" val="20001"/>
                        </a:ext>
                      </a:extLst>
                    </a:gridCol>
                    <a:gridCol w="727680">
                      <a:extLst>
                        <a:ext uri="{9D8B030D-6E8A-4147-A177-3AD203B41FA5}">
                          <a16:colId xmlns:a16="http://schemas.microsoft.com/office/drawing/2014/main" val="20002"/>
                        </a:ext>
                      </a:extLst>
                    </a:gridCol>
                    <a:gridCol w="816881">
                      <a:extLst>
                        <a:ext uri="{9D8B030D-6E8A-4147-A177-3AD203B41FA5}">
                          <a16:colId xmlns:a16="http://schemas.microsoft.com/office/drawing/2014/main" val="20003"/>
                        </a:ext>
                      </a:extLst>
                    </a:gridCol>
                    <a:gridCol w="816881">
                      <a:extLst>
                        <a:ext uri="{9D8B030D-6E8A-4147-A177-3AD203B41FA5}">
                          <a16:colId xmlns:a16="http://schemas.microsoft.com/office/drawing/2014/main" val="20004"/>
                        </a:ext>
                      </a:extLst>
                    </a:gridCol>
                    <a:gridCol w="700182">
                      <a:extLst>
                        <a:ext uri="{9D8B030D-6E8A-4147-A177-3AD203B41FA5}">
                          <a16:colId xmlns:a16="http://schemas.microsoft.com/office/drawing/2014/main" val="20005"/>
                        </a:ext>
                      </a:extLst>
                    </a:gridCol>
                  </a:tblGrid>
                  <a:tr h="228600">
                    <a:tc>
                      <a:txBody>
                        <a:bodyPr/>
                        <a:lstStyle/>
                        <a:p>
                          <a:pPr algn="r"/>
                          <a:r>
                            <a:rPr lang="en-US" sz="1100" dirty="0">
                              <a:solidFill>
                                <a:sysClr val="windowText" lastClr="000000"/>
                              </a:solidFill>
                            </a:rPr>
                            <a:t>Depth</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Nodes</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r"/>
                          <a:r>
                            <a:rPr lang="en-US" sz="1100" dirty="0">
                              <a:solidFill>
                                <a:sysClr val="windowText" lastClr="000000"/>
                              </a:solidFill>
                            </a:rPr>
                            <a:t>Time</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r"/>
                          <a:r>
                            <a:rPr lang="en-US" sz="1100" dirty="0">
                              <a:solidFill>
                                <a:sysClr val="windowText" lastClr="000000"/>
                              </a:solidFill>
                            </a:rPr>
                            <a:t>Memory</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0"/>
                      </a:ext>
                    </a:extLst>
                  </a:tr>
                  <a:tr h="228600">
                    <a:tc>
                      <a:txBody>
                        <a:bodyPr/>
                        <a:lstStyle/>
                        <a:p>
                          <a:pPr algn="r"/>
                          <a:r>
                            <a:rPr lang="en-US" sz="1100" dirty="0">
                              <a:solidFill>
                                <a:sysClr val="windowText" lastClr="000000"/>
                              </a:solidFill>
                            </a:rPr>
                            <a:t>0</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r>
                                  <a:rPr lang="en-US" sz="1100" b="0" i="1" smtClean="0">
                                    <a:solidFill>
                                      <a:sysClr val="windowText" lastClr="000000"/>
                                    </a:solidFill>
                                    <a:latin typeface="Cambria Math" panose="02040503050406030204" pitchFamily="18" charset="0"/>
                                  </a:rPr>
                                  <m:t>1</m:t>
                                </m:r>
                              </m:oMath>
                            </m:oMathPara>
                          </a14:m>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ysClr val="windowText" lastClr="000000"/>
                              </a:solidFill>
                            </a:rPr>
                            <a:t>millisecond</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100</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ysClr val="windowText" lastClr="000000"/>
                              </a:solidFill>
                            </a:rPr>
                            <a:t>bytes</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8600">
                    <a:tc>
                      <a:txBody>
                        <a:bodyPr/>
                        <a:lstStyle/>
                        <a:p>
                          <a:pPr algn="r"/>
                          <a:r>
                            <a:rPr lang="en-US" sz="1100" dirty="0">
                              <a:solidFill>
                                <a:sysClr val="windowText" lastClr="000000"/>
                              </a:solidFill>
                            </a:rPr>
                            <a:t>2</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r>
                                  <a:rPr lang="en-US" sz="1100" b="0" i="1" smtClean="0">
                                    <a:solidFill>
                                      <a:sysClr val="windowText" lastClr="000000"/>
                                    </a:solidFill>
                                    <a:latin typeface="Cambria Math" panose="02040503050406030204" pitchFamily="18" charset="0"/>
                                  </a:rPr>
                                  <m:t>111</m:t>
                                </m:r>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0.1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seconds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kilobytes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8600">
                    <a:tc>
                      <a:txBody>
                        <a:bodyPr/>
                        <a:lstStyle/>
                        <a:p>
                          <a:pPr algn="r"/>
                          <a:r>
                            <a:rPr lang="en-US" sz="1100" dirty="0">
                              <a:solidFill>
                                <a:sysClr val="windowText" lastClr="000000"/>
                              </a:solidFill>
                            </a:rPr>
                            <a:t>4</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r>
                                  <a:rPr lang="en-US" sz="1100" b="0" i="1" smtClean="0">
                                    <a:solidFill>
                                      <a:sysClr val="windowText" lastClr="000000"/>
                                    </a:solidFill>
                                    <a:latin typeface="Cambria Math" panose="02040503050406030204" pitchFamily="18" charset="0"/>
                                  </a:rPr>
                                  <m:t>11111</m:t>
                                </m:r>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seconds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a:solidFill>
                                <a:sysClr val="windowText" lastClr="000000"/>
                              </a:solidFill>
                            </a:rPr>
                            <a:t>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kilobytes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8600">
                    <a:tc>
                      <a:txBody>
                        <a:bodyPr/>
                        <a:lstStyle/>
                        <a:p>
                          <a:pPr algn="r"/>
                          <a:r>
                            <a:rPr lang="en-US" sz="1100" dirty="0">
                              <a:solidFill>
                                <a:sysClr val="windowText" lastClr="000000"/>
                              </a:solidFill>
                            </a:rPr>
                            <a:t>6</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sSup>
                                  <m:sSupPr>
                                    <m:ctrlPr>
                                      <a:rPr lang="en-US" sz="1100" b="0" i="1" smtClean="0">
                                        <a:solidFill>
                                          <a:sysClr val="windowText" lastClr="000000"/>
                                        </a:solidFill>
                                        <a:latin typeface="Cambria Math" panose="02040503050406030204" pitchFamily="18" charset="0"/>
                                      </a:rPr>
                                    </m:ctrlPr>
                                  </m:sSupPr>
                                  <m:e>
                                    <m:r>
                                      <a:rPr lang="en-US" sz="1100" b="0" i="1" smtClean="0">
                                        <a:solidFill>
                                          <a:sysClr val="windowText" lastClr="000000"/>
                                        </a:solidFill>
                                        <a:latin typeface="Cambria Math" panose="02040503050406030204" pitchFamily="18" charset="0"/>
                                      </a:rPr>
                                      <m:t>10</m:t>
                                    </m:r>
                                  </m:e>
                                  <m:sup>
                                    <m:r>
                                      <a:rPr lang="en-US" sz="1100" b="0" i="1" smtClean="0">
                                        <a:solidFill>
                                          <a:sysClr val="windowText" lastClr="000000"/>
                                        </a:solidFill>
                                        <a:latin typeface="Cambria Math" panose="02040503050406030204" pitchFamily="18" charset="0"/>
                                      </a:rPr>
                                      <m:t>6</m:t>
                                    </m:r>
                                  </m:sup>
                                </m:sSup>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18</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minutes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111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megabyte</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8600">
                    <a:tc>
                      <a:txBody>
                        <a:bodyPr/>
                        <a:lstStyle/>
                        <a:p>
                          <a:pPr algn="r"/>
                          <a:r>
                            <a:rPr lang="en-US" sz="1100" dirty="0">
                              <a:solidFill>
                                <a:sysClr val="windowText" lastClr="000000"/>
                              </a:solidFill>
                            </a:rPr>
                            <a:t>8</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sSup>
                                  <m:sSupPr>
                                    <m:ctrlPr>
                                      <a:rPr lang="en-US" sz="1100" b="0" i="1" smtClean="0">
                                        <a:solidFill>
                                          <a:sysClr val="windowText" lastClr="000000"/>
                                        </a:solidFill>
                                        <a:latin typeface="Cambria Math" panose="02040503050406030204" pitchFamily="18" charset="0"/>
                                      </a:rPr>
                                    </m:ctrlPr>
                                  </m:sSupPr>
                                  <m:e>
                                    <m:r>
                                      <a:rPr lang="en-US" sz="1100" b="0" i="1" smtClean="0">
                                        <a:solidFill>
                                          <a:sysClr val="windowText" lastClr="000000"/>
                                        </a:solidFill>
                                        <a:latin typeface="Cambria Math" panose="02040503050406030204" pitchFamily="18" charset="0"/>
                                      </a:rPr>
                                      <m:t>10</m:t>
                                    </m:r>
                                  </m:e>
                                  <m:sup>
                                    <m:r>
                                      <a:rPr lang="en-US" sz="1100" b="0" i="1" smtClean="0">
                                        <a:solidFill>
                                          <a:sysClr val="windowText" lastClr="000000"/>
                                        </a:solidFill>
                                        <a:latin typeface="Cambria Math" panose="02040503050406030204" pitchFamily="18" charset="0"/>
                                      </a:rPr>
                                      <m:t>8</m:t>
                                    </m:r>
                                  </m:sup>
                                </m:sSup>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31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hours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gigabytes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8600">
                    <a:tc>
                      <a:txBody>
                        <a:bodyPr/>
                        <a:lstStyle/>
                        <a:p>
                          <a:pPr algn="r"/>
                          <a:r>
                            <a:rPr lang="en-US" sz="1100" dirty="0">
                              <a:solidFill>
                                <a:sysClr val="windowText" lastClr="000000"/>
                              </a:solidFill>
                            </a:rPr>
                            <a:t>10</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sSup>
                                  <m:sSupPr>
                                    <m:ctrlPr>
                                      <a:rPr lang="en-US" sz="1100" b="0" i="1" smtClean="0">
                                        <a:solidFill>
                                          <a:sysClr val="windowText" lastClr="000000"/>
                                        </a:solidFill>
                                        <a:latin typeface="Cambria Math" panose="02040503050406030204" pitchFamily="18" charset="0"/>
                                      </a:rPr>
                                    </m:ctrlPr>
                                  </m:sSupPr>
                                  <m:e>
                                    <m:r>
                                      <a:rPr lang="en-US" sz="1100" b="0" i="1" smtClean="0">
                                        <a:solidFill>
                                          <a:sysClr val="windowText" lastClr="000000"/>
                                        </a:solidFill>
                                        <a:latin typeface="Cambria Math" panose="02040503050406030204" pitchFamily="18" charset="0"/>
                                      </a:rPr>
                                      <m:t>10</m:t>
                                    </m:r>
                                  </m:e>
                                  <m:sup>
                                    <m:r>
                                      <a:rPr lang="en-US" sz="1100" b="0" i="1" smtClean="0">
                                        <a:solidFill>
                                          <a:sysClr val="windowText" lastClr="000000"/>
                                        </a:solidFill>
                                        <a:latin typeface="Cambria Math" panose="02040503050406030204" pitchFamily="18" charset="0"/>
                                      </a:rPr>
                                      <m:t>10</m:t>
                                    </m:r>
                                  </m:sup>
                                </m:sSup>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128</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days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terabyte</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8600">
                    <a:tc>
                      <a:txBody>
                        <a:bodyPr/>
                        <a:lstStyle/>
                        <a:p>
                          <a:pPr algn="r"/>
                          <a:r>
                            <a:rPr lang="en-US" sz="1100" dirty="0">
                              <a:solidFill>
                                <a:sysClr val="windowText" lastClr="000000"/>
                              </a:solidFill>
                            </a:rPr>
                            <a:t>12</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sSup>
                                  <m:sSupPr>
                                    <m:ctrlPr>
                                      <a:rPr lang="en-US" sz="1100" b="0" i="1" smtClean="0">
                                        <a:solidFill>
                                          <a:sysClr val="windowText" lastClr="000000"/>
                                        </a:solidFill>
                                        <a:latin typeface="Cambria Math" panose="02040503050406030204" pitchFamily="18" charset="0"/>
                                      </a:rPr>
                                    </m:ctrlPr>
                                  </m:sSupPr>
                                  <m:e>
                                    <m:r>
                                      <a:rPr lang="en-US" sz="1100" b="0" i="1" smtClean="0">
                                        <a:solidFill>
                                          <a:sysClr val="windowText" lastClr="000000"/>
                                        </a:solidFill>
                                        <a:latin typeface="Cambria Math" panose="02040503050406030204" pitchFamily="18" charset="0"/>
                                      </a:rPr>
                                      <m:t>10</m:t>
                                    </m:r>
                                  </m:e>
                                  <m:sup>
                                    <m:r>
                                      <a:rPr lang="en-US" sz="1100" b="0" i="1" smtClean="0">
                                        <a:solidFill>
                                          <a:sysClr val="windowText" lastClr="000000"/>
                                        </a:solidFill>
                                        <a:latin typeface="Cambria Math" panose="02040503050406030204" pitchFamily="18" charset="0"/>
                                      </a:rPr>
                                      <m:t>12</m:t>
                                    </m:r>
                                  </m:sup>
                                </m:sSup>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35</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years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111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terabytes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8600">
                    <a:tc>
                      <a:txBody>
                        <a:bodyPr/>
                        <a:lstStyle/>
                        <a:p>
                          <a:pPr algn="r"/>
                          <a:r>
                            <a:rPr lang="en-US" sz="1100" dirty="0">
                              <a:solidFill>
                                <a:sysClr val="windowText" lastClr="000000"/>
                              </a:solidFill>
                            </a:rPr>
                            <a:t>14</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sSup>
                                  <m:sSupPr>
                                    <m:ctrlPr>
                                      <a:rPr lang="en-US" sz="1100" b="0" i="1" smtClean="0">
                                        <a:solidFill>
                                          <a:sysClr val="windowText" lastClr="000000"/>
                                        </a:solidFill>
                                        <a:latin typeface="Cambria Math" panose="02040503050406030204" pitchFamily="18" charset="0"/>
                                      </a:rPr>
                                    </m:ctrlPr>
                                  </m:sSupPr>
                                  <m:e>
                                    <m:r>
                                      <a:rPr lang="en-US" sz="1100" b="0" i="1" smtClean="0">
                                        <a:solidFill>
                                          <a:sysClr val="windowText" lastClr="000000"/>
                                        </a:solidFill>
                                        <a:latin typeface="Cambria Math" panose="02040503050406030204" pitchFamily="18" charset="0"/>
                                      </a:rPr>
                                      <m:t>10</m:t>
                                    </m:r>
                                  </m:e>
                                  <m:sup>
                                    <m:r>
                                      <a:rPr lang="en-US" sz="1100" b="0" i="1" smtClean="0">
                                        <a:solidFill>
                                          <a:sysClr val="windowText" lastClr="000000"/>
                                        </a:solidFill>
                                        <a:latin typeface="Cambria Math" panose="02040503050406030204" pitchFamily="18" charset="0"/>
                                      </a:rPr>
                                      <m:t>14</m:t>
                                    </m:r>
                                  </m:sup>
                                </m:sSup>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3500</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aseline="0" dirty="0">
                              <a:solidFill>
                                <a:sysClr val="windowText" lastClr="000000"/>
                              </a:solidFill>
                            </a:rPr>
                            <a:t>years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11111</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terabytes</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686129822"/>
                  </p:ext>
                </p:extLst>
              </p:nvPr>
            </p:nvGraphicFramePr>
            <p:xfrm>
              <a:off x="2150533" y="2428946"/>
              <a:ext cx="4842933" cy="2293620"/>
            </p:xfrm>
            <a:graphic>
              <a:graphicData uri="http://schemas.openxmlformats.org/drawingml/2006/table">
                <a:tbl>
                  <a:tblPr firstRow="1" bandRow="1">
                    <a:tableStyleId>{5C22544A-7EE6-4342-B048-85BDC9FD1C3A}</a:tableStyleId>
                  </a:tblPr>
                  <a:tblGrid>
                    <a:gridCol w="834988">
                      <a:extLst>
                        <a:ext uri="{9D8B030D-6E8A-4147-A177-3AD203B41FA5}">
                          <a16:colId xmlns:a16="http://schemas.microsoft.com/office/drawing/2014/main" val="20000"/>
                        </a:ext>
                      </a:extLst>
                    </a:gridCol>
                    <a:gridCol w="946321">
                      <a:extLst>
                        <a:ext uri="{9D8B030D-6E8A-4147-A177-3AD203B41FA5}">
                          <a16:colId xmlns:a16="http://schemas.microsoft.com/office/drawing/2014/main" val="20001"/>
                        </a:ext>
                      </a:extLst>
                    </a:gridCol>
                    <a:gridCol w="727680">
                      <a:extLst>
                        <a:ext uri="{9D8B030D-6E8A-4147-A177-3AD203B41FA5}">
                          <a16:colId xmlns:a16="http://schemas.microsoft.com/office/drawing/2014/main" val="20002"/>
                        </a:ext>
                      </a:extLst>
                    </a:gridCol>
                    <a:gridCol w="816881">
                      <a:extLst>
                        <a:ext uri="{9D8B030D-6E8A-4147-A177-3AD203B41FA5}">
                          <a16:colId xmlns:a16="http://schemas.microsoft.com/office/drawing/2014/main" val="20003"/>
                        </a:ext>
                      </a:extLst>
                    </a:gridCol>
                    <a:gridCol w="816881">
                      <a:extLst>
                        <a:ext uri="{9D8B030D-6E8A-4147-A177-3AD203B41FA5}">
                          <a16:colId xmlns:a16="http://schemas.microsoft.com/office/drawing/2014/main" val="20004"/>
                        </a:ext>
                      </a:extLst>
                    </a:gridCol>
                    <a:gridCol w="700182">
                      <a:extLst>
                        <a:ext uri="{9D8B030D-6E8A-4147-A177-3AD203B41FA5}">
                          <a16:colId xmlns:a16="http://schemas.microsoft.com/office/drawing/2014/main" val="20005"/>
                        </a:ext>
                      </a:extLst>
                    </a:gridCol>
                  </a:tblGrid>
                  <a:tr h="236220">
                    <a:tc>
                      <a:txBody>
                        <a:bodyPr/>
                        <a:lstStyle/>
                        <a:p>
                          <a:pPr algn="r"/>
                          <a:r>
                            <a:rPr lang="en-US" sz="1100" dirty="0" smtClean="0">
                              <a:solidFill>
                                <a:sysClr val="windowText" lastClr="000000"/>
                              </a:solidFill>
                            </a:rPr>
                            <a:t>Depth</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Nodes</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r"/>
                          <a:r>
                            <a:rPr lang="en-US" sz="1100" dirty="0" smtClean="0">
                              <a:solidFill>
                                <a:sysClr val="windowText" lastClr="000000"/>
                              </a:solidFill>
                            </a:rPr>
                            <a:t>Time</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r"/>
                          <a:r>
                            <a:rPr lang="en-US" sz="1100" dirty="0" smtClean="0">
                              <a:solidFill>
                                <a:sysClr val="windowText" lastClr="000000"/>
                              </a:solidFill>
                            </a:rPr>
                            <a:t>Memory</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0"/>
                      </a:ext>
                    </a:extLst>
                  </a:tr>
                  <a:tr h="236220">
                    <a:tc>
                      <a:txBody>
                        <a:bodyPr/>
                        <a:lstStyle/>
                        <a:p>
                          <a:pPr algn="r"/>
                          <a:r>
                            <a:rPr lang="en-US" sz="1100" dirty="0" smtClean="0">
                              <a:solidFill>
                                <a:sysClr val="windowText" lastClr="000000"/>
                              </a:solidFill>
                            </a:rPr>
                            <a:t>0</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87821" t="-105128" r="-323077" b="-787179"/>
                          </a:stretch>
                        </a:blipFill>
                      </a:tcPr>
                    </a:tc>
                    <a:tc>
                      <a:txBody>
                        <a:bodyPr/>
                        <a:lstStyle/>
                        <a:p>
                          <a:pPr algn="r"/>
                          <a:r>
                            <a:rPr lang="en-US" sz="1100" dirty="0" smtClean="0">
                              <a:solidFill>
                                <a:sysClr val="windowText" lastClr="000000"/>
                              </a:solidFill>
                            </a:rPr>
                            <a:t>1</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smtClean="0">
                              <a:solidFill>
                                <a:sysClr val="windowText" lastClr="000000"/>
                              </a:solidFill>
                            </a:rPr>
                            <a:t>millisecond</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100</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smtClean="0">
                              <a:solidFill>
                                <a:sysClr val="windowText" lastClr="000000"/>
                              </a:solidFill>
                            </a:rPr>
                            <a:t>bytes</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6220">
                    <a:tc>
                      <a:txBody>
                        <a:bodyPr/>
                        <a:lstStyle/>
                        <a:p>
                          <a:pPr algn="r"/>
                          <a:r>
                            <a:rPr lang="en-US" sz="1100" dirty="0" smtClean="0">
                              <a:solidFill>
                                <a:sysClr val="windowText" lastClr="000000"/>
                              </a:solidFill>
                            </a:rPr>
                            <a:t>2</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210526" r="-323077" b="-707895"/>
                          </a:stretch>
                        </a:blipFill>
                      </a:tcPr>
                    </a:tc>
                    <a:tc>
                      <a:txBody>
                        <a:bodyPr/>
                        <a:lstStyle/>
                        <a:p>
                          <a:pPr algn="r"/>
                          <a:r>
                            <a:rPr lang="en-US" sz="1100" dirty="0" smtClean="0">
                              <a:solidFill>
                                <a:sysClr val="windowText" lastClr="000000"/>
                              </a:solidFill>
                            </a:rPr>
                            <a:t>0.1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seconds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kilobytes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6220">
                    <a:tc>
                      <a:txBody>
                        <a:bodyPr/>
                        <a:lstStyle/>
                        <a:p>
                          <a:pPr algn="r"/>
                          <a:r>
                            <a:rPr lang="en-US" sz="1100" dirty="0" smtClean="0">
                              <a:solidFill>
                                <a:sysClr val="windowText" lastClr="000000"/>
                              </a:solidFill>
                            </a:rPr>
                            <a:t>4</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302564" r="-323077" b="-589744"/>
                          </a:stretch>
                        </a:blipFill>
                      </a:tcPr>
                    </a:tc>
                    <a:tc>
                      <a:txBody>
                        <a:bodyPr/>
                        <a:lstStyle/>
                        <a:p>
                          <a:pPr algn="r"/>
                          <a:r>
                            <a:rPr lang="en-US" sz="1100" dirty="0" smtClean="0">
                              <a:solidFill>
                                <a:sysClr val="windowText" lastClr="000000"/>
                              </a:solidFill>
                            </a:rPr>
                            <a:t>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seconds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smtClean="0">
                              <a:solidFill>
                                <a:sysClr val="windowText" lastClr="000000"/>
                              </a:solidFill>
                            </a:rPr>
                            <a:t>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kilobytes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3860">
                    <a:tc>
                      <a:txBody>
                        <a:bodyPr/>
                        <a:lstStyle/>
                        <a:p>
                          <a:pPr algn="r"/>
                          <a:r>
                            <a:rPr lang="en-US" sz="1100" dirty="0" smtClean="0">
                              <a:solidFill>
                                <a:sysClr val="windowText" lastClr="000000"/>
                              </a:solidFill>
                            </a:rPr>
                            <a:t>6</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234328" r="-323077" b="-243284"/>
                          </a:stretch>
                        </a:blipFill>
                      </a:tcPr>
                    </a:tc>
                    <a:tc>
                      <a:txBody>
                        <a:bodyPr/>
                        <a:lstStyle/>
                        <a:p>
                          <a:pPr algn="r"/>
                          <a:r>
                            <a:rPr lang="en-US" sz="1100" dirty="0" smtClean="0">
                              <a:solidFill>
                                <a:sysClr val="windowText" lastClr="000000"/>
                              </a:solidFill>
                            </a:rPr>
                            <a:t>18</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minutes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megabyte</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36220">
                    <a:tc>
                      <a:txBody>
                        <a:bodyPr/>
                        <a:lstStyle/>
                        <a:p>
                          <a:pPr algn="r"/>
                          <a:r>
                            <a:rPr lang="en-US" sz="1100" dirty="0" smtClean="0">
                              <a:solidFill>
                                <a:sysClr val="windowText" lastClr="000000"/>
                              </a:solidFill>
                            </a:rPr>
                            <a:t>8</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574359" r="-323077" b="-317949"/>
                          </a:stretch>
                        </a:blipFill>
                      </a:tcPr>
                    </a:tc>
                    <a:tc>
                      <a:txBody>
                        <a:bodyPr/>
                        <a:lstStyle/>
                        <a:p>
                          <a:pPr algn="r"/>
                          <a:r>
                            <a:rPr lang="en-US" sz="1100" dirty="0" smtClean="0">
                              <a:solidFill>
                                <a:sysClr val="windowText" lastClr="000000"/>
                              </a:solidFill>
                            </a:rPr>
                            <a:t>31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hours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gigabytes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36220">
                    <a:tc>
                      <a:txBody>
                        <a:bodyPr/>
                        <a:lstStyle/>
                        <a:p>
                          <a:pPr algn="r"/>
                          <a:r>
                            <a:rPr lang="en-US" sz="1100" dirty="0" smtClean="0">
                              <a:solidFill>
                                <a:sysClr val="windowText" lastClr="000000"/>
                              </a:solidFill>
                            </a:rPr>
                            <a:t>10</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692105" r="-323077" b="-226316"/>
                          </a:stretch>
                        </a:blipFill>
                      </a:tcPr>
                    </a:tc>
                    <a:tc>
                      <a:txBody>
                        <a:bodyPr/>
                        <a:lstStyle/>
                        <a:p>
                          <a:pPr algn="r"/>
                          <a:r>
                            <a:rPr lang="en-US" sz="1100" dirty="0" smtClean="0">
                              <a:solidFill>
                                <a:sysClr val="windowText" lastClr="000000"/>
                              </a:solidFill>
                            </a:rPr>
                            <a:t>128</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days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terabyte</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36220">
                    <a:tc>
                      <a:txBody>
                        <a:bodyPr/>
                        <a:lstStyle/>
                        <a:p>
                          <a:pPr algn="r"/>
                          <a:r>
                            <a:rPr lang="en-US" sz="1100" dirty="0" smtClean="0">
                              <a:solidFill>
                                <a:sysClr val="windowText" lastClr="000000"/>
                              </a:solidFill>
                            </a:rPr>
                            <a:t>12</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771795" r="-323077" b="-120513"/>
                          </a:stretch>
                        </a:blipFill>
                      </a:tcPr>
                    </a:tc>
                    <a:tc>
                      <a:txBody>
                        <a:bodyPr/>
                        <a:lstStyle/>
                        <a:p>
                          <a:pPr algn="r"/>
                          <a:r>
                            <a:rPr lang="en-US" sz="1100" dirty="0" smtClean="0">
                              <a:solidFill>
                                <a:sysClr val="windowText" lastClr="000000"/>
                              </a:solidFill>
                            </a:rPr>
                            <a:t>35</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years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terabytes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36220">
                    <a:tc>
                      <a:txBody>
                        <a:bodyPr/>
                        <a:lstStyle/>
                        <a:p>
                          <a:pPr algn="r"/>
                          <a:r>
                            <a:rPr lang="en-US" sz="1100" dirty="0" smtClean="0">
                              <a:solidFill>
                                <a:sysClr val="windowText" lastClr="000000"/>
                              </a:solidFill>
                            </a:rPr>
                            <a:t>14</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87821" t="-871795" r="-323077" b="-20513"/>
                          </a:stretch>
                        </a:blipFill>
                      </a:tcPr>
                    </a:tc>
                    <a:tc>
                      <a:txBody>
                        <a:bodyPr/>
                        <a:lstStyle/>
                        <a:p>
                          <a:pPr algn="r"/>
                          <a:r>
                            <a:rPr lang="en-US" sz="1100" dirty="0" smtClean="0">
                              <a:solidFill>
                                <a:sysClr val="windowText" lastClr="000000"/>
                              </a:solidFill>
                            </a:rPr>
                            <a:t>3500</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aseline="0" dirty="0" smtClean="0">
                              <a:solidFill>
                                <a:sysClr val="windowText" lastClr="000000"/>
                              </a:solidFill>
                            </a:rPr>
                            <a:t>years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11111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terabytes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mc:Fallback>
      </mc:AlternateContent>
    </p:spTree>
    <p:extLst>
      <p:ext uri="{BB962C8B-B14F-4D97-AF65-F5344CB8AC3E}">
        <p14:creationId xmlns:p14="http://schemas.microsoft.com/office/powerpoint/2010/main" val="1221134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383" y="1143000"/>
            <a:ext cx="4720579" cy="3429000"/>
          </a:xfrm>
        </p:spPr>
        <p:txBody>
          <a:bodyPr>
            <a:noAutofit/>
          </a:bodyPr>
          <a:lstStyle/>
          <a:p>
            <a:pPr marL="0" indent="0">
              <a:lnSpc>
                <a:spcPct val="120000"/>
              </a:lnSpc>
              <a:spcBef>
                <a:spcPts val="0"/>
              </a:spcBef>
              <a:buNone/>
            </a:pPr>
            <a:r>
              <a:rPr lang="en-SG" sz="2000" dirty="0"/>
              <a:t>To consider </a:t>
            </a:r>
            <a:r>
              <a:rPr lang="en-SG" sz="2000" dirty="0">
                <a:solidFill>
                  <a:srgbClr val="2F0EF8"/>
                </a:solidFill>
              </a:rPr>
              <a:t>edge costs</a:t>
            </a:r>
            <a:r>
              <a:rPr lang="en-SG" sz="2000" dirty="0"/>
              <a:t>, expand unexpanded node with the </a:t>
            </a:r>
            <a:r>
              <a:rPr lang="en-SG" sz="2000" dirty="0">
                <a:solidFill>
                  <a:srgbClr val="2F0EF8"/>
                </a:solidFill>
              </a:rPr>
              <a:t>least </a:t>
            </a:r>
            <a:r>
              <a:rPr lang="en-SG" sz="2000" dirty="0"/>
              <a:t>path cost </a:t>
            </a:r>
            <a:r>
              <a:rPr lang="en-SG" sz="2000" i="1" dirty="0"/>
              <a:t>g</a:t>
            </a:r>
          </a:p>
          <a:p>
            <a:pPr>
              <a:lnSpc>
                <a:spcPct val="120000"/>
              </a:lnSpc>
              <a:spcBef>
                <a:spcPts val="0"/>
              </a:spcBef>
            </a:pPr>
            <a:r>
              <a:rPr lang="en-SG" sz="2000" dirty="0"/>
              <a:t>Modification of breath-first search</a:t>
            </a:r>
          </a:p>
          <a:p>
            <a:pPr>
              <a:lnSpc>
                <a:spcPct val="120000"/>
              </a:lnSpc>
              <a:spcBef>
                <a:spcPts val="0"/>
              </a:spcBef>
            </a:pPr>
            <a:r>
              <a:rPr lang="en-SG" sz="2000" dirty="0"/>
              <a:t>Instead of First-In-First-Out (FIFO) queue, using a priority queue with path cost </a:t>
            </a:r>
            <a:r>
              <a:rPr lang="en-SG" sz="2000" i="1" dirty="0"/>
              <a:t>g(n) </a:t>
            </a:r>
            <a:r>
              <a:rPr lang="en-SG" sz="2000" dirty="0"/>
              <a:t>to order the elements</a:t>
            </a:r>
          </a:p>
          <a:p>
            <a:pPr>
              <a:lnSpc>
                <a:spcPct val="120000"/>
              </a:lnSpc>
              <a:spcBef>
                <a:spcPts val="0"/>
              </a:spcBef>
            </a:pPr>
            <a:r>
              <a:rPr lang="en-SG" sz="2000" dirty="0"/>
              <a:t>BFS = UCS with </a:t>
            </a:r>
            <a:r>
              <a:rPr lang="en-SG" sz="2000" i="1" dirty="0"/>
              <a:t>g(n) </a:t>
            </a:r>
            <a:r>
              <a:rPr lang="en-SG" sz="2000" dirty="0"/>
              <a:t>= Depth(n)</a:t>
            </a:r>
            <a:endParaRPr lang="en-US" sz="2000" dirty="0"/>
          </a:p>
        </p:txBody>
      </p:sp>
      <p:grpSp>
        <p:nvGrpSpPr>
          <p:cNvPr id="184" name="Group 183"/>
          <p:cNvGrpSpPr/>
          <p:nvPr/>
        </p:nvGrpSpPr>
        <p:grpSpPr>
          <a:xfrm>
            <a:off x="5361927" y="1688489"/>
            <a:ext cx="3490643" cy="2294340"/>
            <a:chOff x="-427802" y="4136717"/>
            <a:chExt cx="2543310" cy="1631093"/>
          </a:xfrm>
        </p:grpSpPr>
        <p:cxnSp>
          <p:nvCxnSpPr>
            <p:cNvPr id="185" name="Straight Connector 184"/>
            <p:cNvCxnSpPr>
              <a:stCxn id="208" idx="3"/>
              <a:endCxn id="209" idx="1"/>
            </p:cNvCxnSpPr>
            <p:nvPr/>
          </p:nvCxnSpPr>
          <p:spPr>
            <a:xfrm flipV="1">
              <a:off x="807523" y="4958801"/>
              <a:ext cx="601853" cy="4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6" name="Group 185"/>
            <p:cNvGrpSpPr/>
            <p:nvPr/>
          </p:nvGrpSpPr>
          <p:grpSpPr>
            <a:xfrm>
              <a:off x="-427802" y="4136717"/>
              <a:ext cx="2543310" cy="1631093"/>
              <a:chOff x="-135420" y="4133085"/>
              <a:chExt cx="2543310" cy="1631093"/>
            </a:xfrm>
          </p:grpSpPr>
          <p:cxnSp>
            <p:nvCxnSpPr>
              <p:cNvPr id="187" name="Straight Connector 186"/>
              <p:cNvCxnSpPr>
                <a:stCxn id="207" idx="3"/>
                <a:endCxn id="208" idx="1"/>
              </p:cNvCxnSpPr>
              <p:nvPr/>
            </p:nvCxnSpPr>
            <p:spPr>
              <a:xfrm flipV="1">
                <a:off x="316364" y="4959940"/>
                <a:ext cx="618949" cy="2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8" name="Group 187"/>
              <p:cNvGrpSpPr/>
              <p:nvPr/>
            </p:nvGrpSpPr>
            <p:grpSpPr>
              <a:xfrm>
                <a:off x="-135420" y="4133085"/>
                <a:ext cx="2543310" cy="1631093"/>
                <a:chOff x="-139548" y="4083756"/>
                <a:chExt cx="2543310" cy="1631093"/>
              </a:xfrm>
            </p:grpSpPr>
            <p:cxnSp>
              <p:nvCxnSpPr>
                <p:cNvPr id="189" name="Straight Connector 188"/>
                <p:cNvCxnSpPr>
                  <a:stCxn id="206" idx="1"/>
                  <a:endCxn id="207" idx="0"/>
                </p:cNvCxnSpPr>
                <p:nvPr/>
              </p:nvCxnSpPr>
              <p:spPr>
                <a:xfrm flipH="1">
                  <a:off x="229940" y="4386433"/>
                  <a:ext cx="734774" cy="480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206" idx="3"/>
                  <a:endCxn id="209" idx="0"/>
                </p:cNvCxnSpPr>
                <p:nvPr/>
              </p:nvCxnSpPr>
              <p:spPr>
                <a:xfrm>
                  <a:off x="1129306" y="4386433"/>
                  <a:ext cx="650620" cy="4736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209" idx="2"/>
                  <a:endCxn id="210" idx="3"/>
                </p:cNvCxnSpPr>
                <p:nvPr/>
              </p:nvCxnSpPr>
              <p:spPr>
                <a:xfrm flipH="1">
                  <a:off x="1127210" y="4951560"/>
                  <a:ext cx="652716" cy="449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2" name="Group 191"/>
                <p:cNvGrpSpPr/>
                <p:nvPr/>
              </p:nvGrpSpPr>
              <p:grpSpPr>
                <a:xfrm>
                  <a:off x="-139548" y="4083756"/>
                  <a:ext cx="2543310" cy="1631093"/>
                  <a:chOff x="-129973" y="4060942"/>
                  <a:chExt cx="2543310" cy="1631093"/>
                </a:xfrm>
              </p:grpSpPr>
              <p:grpSp>
                <p:nvGrpSpPr>
                  <p:cNvPr id="193" name="Group 192"/>
                  <p:cNvGrpSpPr/>
                  <p:nvPr/>
                </p:nvGrpSpPr>
                <p:grpSpPr>
                  <a:xfrm>
                    <a:off x="157219" y="4317899"/>
                    <a:ext cx="1714578" cy="1106340"/>
                    <a:chOff x="172958" y="4321917"/>
                    <a:chExt cx="1714578" cy="1106340"/>
                  </a:xfrm>
                </p:grpSpPr>
                <p:sp>
                  <p:nvSpPr>
                    <p:cNvPr id="206" name="Rectangle 205"/>
                    <p:cNvSpPr/>
                    <p:nvPr/>
                  </p:nvSpPr>
                  <p:spPr>
                    <a:xfrm>
                      <a:off x="990028" y="4321917"/>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7" name="Rectangle 206"/>
                    <p:cNvSpPr/>
                    <p:nvPr/>
                  </p:nvSpPr>
                  <p:spPr>
                    <a:xfrm>
                      <a:off x="172958" y="4848286"/>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8" name="Rectangle 207"/>
                    <p:cNvSpPr/>
                    <p:nvPr/>
                  </p:nvSpPr>
                  <p:spPr>
                    <a:xfrm>
                      <a:off x="956499" y="4846095"/>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9" name="Rectangle 208"/>
                    <p:cNvSpPr/>
                    <p:nvPr/>
                  </p:nvSpPr>
                  <p:spPr>
                    <a:xfrm>
                      <a:off x="1722944" y="4841324"/>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0" name="Rectangle 209"/>
                    <p:cNvSpPr/>
                    <p:nvPr/>
                  </p:nvSpPr>
                  <p:spPr>
                    <a:xfrm>
                      <a:off x="987932" y="5336817"/>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211" name="Straight Connector 210"/>
                    <p:cNvCxnSpPr>
                      <a:stCxn id="207" idx="2"/>
                      <a:endCxn id="210" idx="1"/>
                    </p:cNvCxnSpPr>
                    <p:nvPr/>
                  </p:nvCxnSpPr>
                  <p:spPr>
                    <a:xfrm>
                      <a:off x="255254" y="4939726"/>
                      <a:ext cx="732678" cy="4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p:cNvGrpSpPr/>
                  <p:nvPr/>
                </p:nvGrpSpPr>
                <p:grpSpPr>
                  <a:xfrm>
                    <a:off x="-129973" y="4060942"/>
                    <a:ext cx="2543310" cy="1631093"/>
                    <a:chOff x="-100482" y="4049480"/>
                    <a:chExt cx="2543310" cy="1631093"/>
                  </a:xfrm>
                </p:grpSpPr>
                <p:sp>
                  <p:nvSpPr>
                    <p:cNvPr id="195" name="TextBox 194"/>
                    <p:cNvSpPr txBox="1"/>
                    <p:nvPr/>
                  </p:nvSpPr>
                  <p:spPr>
                    <a:xfrm>
                      <a:off x="945482" y="4049480"/>
                      <a:ext cx="322637"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196" name="TextBox 195"/>
                    <p:cNvSpPr txBox="1"/>
                    <p:nvPr/>
                  </p:nvSpPr>
                  <p:spPr>
                    <a:xfrm>
                      <a:off x="945482" y="5418007"/>
                      <a:ext cx="21528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sp>
                  <p:nvSpPr>
                    <p:cNvPr id="197" name="TextBox 196"/>
                    <p:cNvSpPr txBox="1"/>
                    <p:nvPr/>
                  </p:nvSpPr>
                  <p:spPr>
                    <a:xfrm>
                      <a:off x="945482" y="4594390"/>
                      <a:ext cx="22957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198" name="TextBox 197"/>
                    <p:cNvSpPr txBox="1"/>
                    <p:nvPr/>
                  </p:nvSpPr>
                  <p:spPr>
                    <a:xfrm>
                      <a:off x="1909428" y="4732827"/>
                      <a:ext cx="533400"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
                      </a:r>
                    </a:p>
                  </p:txBody>
                </p:sp>
                <p:sp>
                  <p:nvSpPr>
                    <p:cNvPr id="199" name="TextBox 198"/>
                    <p:cNvSpPr txBox="1"/>
                    <p:nvPr/>
                  </p:nvSpPr>
                  <p:spPr>
                    <a:xfrm>
                      <a:off x="-100482" y="4747243"/>
                      <a:ext cx="30783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200" name="TextBox 199"/>
                    <p:cNvSpPr txBox="1"/>
                    <p:nvPr/>
                  </p:nvSpPr>
                  <p:spPr>
                    <a:xfrm>
                      <a:off x="436056" y="4364916"/>
                      <a:ext cx="28799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201" name="TextBox 200"/>
                    <p:cNvSpPr txBox="1"/>
                    <p:nvPr/>
                  </p:nvSpPr>
                  <p:spPr>
                    <a:xfrm>
                      <a:off x="1411459" y="4354516"/>
                      <a:ext cx="444829"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202" name="TextBox 201"/>
                    <p:cNvSpPr txBox="1"/>
                    <p:nvPr/>
                  </p:nvSpPr>
                  <p:spPr>
                    <a:xfrm>
                      <a:off x="584807" y="4622680"/>
                      <a:ext cx="14318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sp>
                  <p:nvSpPr>
                    <p:cNvPr id="203" name="TextBox 202"/>
                    <p:cNvSpPr txBox="1"/>
                    <p:nvPr/>
                  </p:nvSpPr>
                  <p:spPr>
                    <a:xfrm>
                      <a:off x="1268119" y="4628182"/>
                      <a:ext cx="388018"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sp>
                  <p:nvSpPr>
                    <p:cNvPr id="204" name="TextBox 203"/>
                    <p:cNvSpPr txBox="1"/>
                    <p:nvPr/>
                  </p:nvSpPr>
                  <p:spPr>
                    <a:xfrm>
                      <a:off x="303951" y="5085108"/>
                      <a:ext cx="447339"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15</a:t>
                      </a:r>
                    </a:p>
                  </p:txBody>
                </p:sp>
                <p:sp>
                  <p:nvSpPr>
                    <p:cNvPr id="205" name="TextBox 204"/>
                    <p:cNvSpPr txBox="1"/>
                    <p:nvPr/>
                  </p:nvSpPr>
                  <p:spPr>
                    <a:xfrm>
                      <a:off x="1460394" y="5131199"/>
                      <a:ext cx="42812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grpSp>
            </p:grpSp>
          </p:grpSp>
        </p:grpSp>
      </p:grpSp>
      <p:sp>
        <p:nvSpPr>
          <p:cNvPr id="4" name="Title 3"/>
          <p:cNvSpPr>
            <a:spLocks noGrp="1"/>
          </p:cNvSpPr>
          <p:nvPr>
            <p:ph type="title"/>
          </p:nvPr>
        </p:nvSpPr>
        <p:spPr/>
        <p:txBody>
          <a:bodyPr>
            <a:normAutofit fontScale="90000"/>
          </a:bodyPr>
          <a:lstStyle/>
          <a:p>
            <a:r>
              <a:rPr lang="en-SG" dirty="0"/>
              <a:t>Uniform-Cost Search</a:t>
            </a:r>
          </a:p>
        </p:txBody>
      </p:sp>
    </p:spTree>
    <p:extLst>
      <p:ext uri="{BB962C8B-B14F-4D97-AF65-F5344CB8AC3E}">
        <p14:creationId xmlns:p14="http://schemas.microsoft.com/office/powerpoint/2010/main" val="37697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976687" y="1383608"/>
            <a:ext cx="4864840" cy="3039881"/>
            <a:chOff x="4763608" y="1738302"/>
            <a:chExt cx="3215279" cy="1945542"/>
          </a:xfrm>
        </p:grpSpPr>
        <p:grpSp>
          <p:nvGrpSpPr>
            <p:cNvPr id="119" name="Group 118"/>
            <p:cNvGrpSpPr/>
            <p:nvPr/>
          </p:nvGrpSpPr>
          <p:grpSpPr>
            <a:xfrm>
              <a:off x="5173978" y="1784872"/>
              <a:ext cx="421481" cy="385380"/>
              <a:chOff x="7167563" y="3356587"/>
              <a:chExt cx="561974" cy="513840"/>
            </a:xfrm>
          </p:grpSpPr>
          <p:sp>
            <p:nvSpPr>
              <p:cNvPr id="181" name="Oval 180"/>
              <p:cNvSpPr/>
              <p:nvPr/>
            </p:nvSpPr>
            <p:spPr>
              <a:xfrm>
                <a:off x="7436169" y="3470255"/>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2" name="TextBox 181"/>
              <p:cNvSpPr txBox="1"/>
              <p:nvPr/>
            </p:nvSpPr>
            <p:spPr>
              <a:xfrm>
                <a:off x="7167563" y="3356587"/>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183" name="TextBox 182"/>
              <p:cNvSpPr txBox="1"/>
              <p:nvPr/>
            </p:nvSpPr>
            <p:spPr>
              <a:xfrm>
                <a:off x="7411403" y="3581525"/>
                <a:ext cx="318134"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p>
            </p:txBody>
          </p:sp>
        </p:grpSp>
        <p:grpSp>
          <p:nvGrpSpPr>
            <p:cNvPr id="120" name="Group 119"/>
            <p:cNvGrpSpPr/>
            <p:nvPr/>
          </p:nvGrpSpPr>
          <p:grpSpPr>
            <a:xfrm>
              <a:off x="6395559" y="1785104"/>
              <a:ext cx="1298270" cy="736880"/>
              <a:chOff x="4540567" y="3307295"/>
              <a:chExt cx="1731026" cy="982506"/>
            </a:xfrm>
          </p:grpSpPr>
          <p:grpSp>
            <p:nvGrpSpPr>
              <p:cNvPr id="168" name="Group 167"/>
              <p:cNvGrpSpPr/>
              <p:nvPr/>
            </p:nvGrpSpPr>
            <p:grpSpPr>
              <a:xfrm>
                <a:off x="4540567" y="3307295"/>
                <a:ext cx="1478280" cy="759082"/>
                <a:chOff x="4540567" y="3307295"/>
                <a:chExt cx="1478280" cy="759082"/>
              </a:xfrm>
            </p:grpSpPr>
            <p:cxnSp>
              <p:nvCxnSpPr>
                <p:cNvPr id="170" name="Straight Connector 169"/>
                <p:cNvCxnSpPr>
                  <a:stCxn id="173" idx="4"/>
                  <a:endCxn id="174" idx="0"/>
                </p:cNvCxnSpPr>
                <p:nvPr/>
              </p:nvCxnSpPr>
              <p:spPr>
                <a:xfrm>
                  <a:off x="5424487" y="3573363"/>
                  <a:ext cx="0" cy="312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73" idx="4"/>
                  <a:endCxn id="175" idx="0"/>
                </p:cNvCxnSpPr>
                <p:nvPr/>
              </p:nvCxnSpPr>
              <p:spPr>
                <a:xfrm>
                  <a:off x="5424487" y="3573363"/>
                  <a:ext cx="518160" cy="312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76" idx="0"/>
                  <a:endCxn id="173" idx="4"/>
                </p:cNvCxnSpPr>
                <p:nvPr/>
              </p:nvCxnSpPr>
              <p:spPr>
                <a:xfrm flipV="1">
                  <a:off x="4906327" y="3573363"/>
                  <a:ext cx="518160" cy="31257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3" name="Oval 172"/>
                <p:cNvSpPr/>
                <p:nvPr/>
              </p:nvSpPr>
              <p:spPr>
                <a:xfrm>
                  <a:off x="5348287" y="342096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4" name="Oval 173"/>
                <p:cNvSpPr/>
                <p:nvPr/>
              </p:nvSpPr>
              <p:spPr>
                <a:xfrm>
                  <a:off x="5348287" y="3885941"/>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5" name="Oval 174"/>
                <p:cNvSpPr/>
                <p:nvPr/>
              </p:nvSpPr>
              <p:spPr>
                <a:xfrm>
                  <a:off x="5866447" y="3885941"/>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6" name="Oval 175"/>
                <p:cNvSpPr/>
                <p:nvPr/>
              </p:nvSpPr>
              <p:spPr>
                <a:xfrm>
                  <a:off x="4830127" y="3885941"/>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7" name="TextBox 176"/>
                <p:cNvSpPr txBox="1"/>
                <p:nvPr/>
              </p:nvSpPr>
              <p:spPr>
                <a:xfrm>
                  <a:off x="5079682" y="3307295"/>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178" name="TextBox 177"/>
                <p:cNvSpPr txBox="1"/>
                <p:nvPr/>
              </p:nvSpPr>
              <p:spPr>
                <a:xfrm>
                  <a:off x="4540567" y="3777475"/>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179" name="TextBox 178"/>
                <p:cNvSpPr txBox="1"/>
                <p:nvPr/>
              </p:nvSpPr>
              <p:spPr>
                <a:xfrm>
                  <a:off x="5110162" y="3758030"/>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180" name="TextBox 179"/>
                <p:cNvSpPr txBox="1"/>
                <p:nvPr/>
              </p:nvSpPr>
              <p:spPr>
                <a:xfrm>
                  <a:off x="5590222" y="3758030"/>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grpSp>
          <p:sp>
            <p:nvSpPr>
              <p:cNvPr id="169" name="TextBox 168"/>
              <p:cNvSpPr txBox="1"/>
              <p:nvPr/>
            </p:nvSpPr>
            <p:spPr>
              <a:xfrm>
                <a:off x="4804407" y="4000899"/>
                <a:ext cx="1467186"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1        5       15</a:t>
                </a:r>
              </a:p>
            </p:txBody>
          </p:sp>
        </p:grpSp>
        <p:sp>
          <p:nvSpPr>
            <p:cNvPr id="148" name="TextBox 147"/>
            <p:cNvSpPr txBox="1"/>
            <p:nvPr/>
          </p:nvSpPr>
          <p:spPr>
            <a:xfrm>
              <a:off x="5727299" y="3090798"/>
              <a:ext cx="319965"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15</a:t>
              </a:r>
            </a:p>
          </p:txBody>
        </p:sp>
        <p:cxnSp>
          <p:nvCxnSpPr>
            <p:cNvPr id="150" name="Straight Connector 149"/>
            <p:cNvCxnSpPr>
              <a:stCxn id="155" idx="4"/>
              <a:endCxn id="156" idx="0"/>
            </p:cNvCxnSpPr>
            <p:nvPr/>
          </p:nvCxnSpPr>
          <p:spPr>
            <a:xfrm>
              <a:off x="5426548" y="2772860"/>
              <a:ext cx="0" cy="2344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55" idx="4"/>
              <a:endCxn id="157" idx="0"/>
            </p:cNvCxnSpPr>
            <p:nvPr/>
          </p:nvCxnSpPr>
          <p:spPr>
            <a:xfrm>
              <a:off x="5426548" y="2772860"/>
              <a:ext cx="388620" cy="2344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58" idx="0"/>
              <a:endCxn id="155" idx="4"/>
            </p:cNvCxnSpPr>
            <p:nvPr/>
          </p:nvCxnSpPr>
          <p:spPr>
            <a:xfrm flipV="1">
              <a:off x="5037928" y="2772860"/>
              <a:ext cx="388620" cy="2344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58" idx="4"/>
              <a:endCxn id="159" idx="0"/>
            </p:cNvCxnSpPr>
            <p:nvPr/>
          </p:nvCxnSpPr>
          <p:spPr>
            <a:xfrm>
              <a:off x="5037928" y="3121595"/>
              <a:ext cx="0" cy="2285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56" idx="4"/>
              <a:endCxn id="160" idx="0"/>
            </p:cNvCxnSpPr>
            <p:nvPr/>
          </p:nvCxnSpPr>
          <p:spPr>
            <a:xfrm>
              <a:off x="5426548" y="3121595"/>
              <a:ext cx="0" cy="22859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5369398" y="265856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6" name="Oval 155"/>
            <p:cNvSpPr/>
            <p:nvPr/>
          </p:nvSpPr>
          <p:spPr>
            <a:xfrm>
              <a:off x="5369398" y="300729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7" name="Oval 156"/>
            <p:cNvSpPr/>
            <p:nvPr/>
          </p:nvSpPr>
          <p:spPr>
            <a:xfrm>
              <a:off x="5758018" y="3007294"/>
              <a:ext cx="114300" cy="114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8" name="Oval 157"/>
            <p:cNvSpPr/>
            <p:nvPr/>
          </p:nvSpPr>
          <p:spPr>
            <a:xfrm>
              <a:off x="4980778" y="300729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9" name="Oval 158"/>
            <p:cNvSpPr/>
            <p:nvPr/>
          </p:nvSpPr>
          <p:spPr>
            <a:xfrm>
              <a:off x="4980778" y="3350193"/>
              <a:ext cx="114300" cy="114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0" name="Oval 159"/>
            <p:cNvSpPr/>
            <p:nvPr/>
          </p:nvSpPr>
          <p:spPr>
            <a:xfrm>
              <a:off x="5369398" y="3350193"/>
              <a:ext cx="114300" cy="114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1" name="TextBox 160"/>
            <p:cNvSpPr txBox="1"/>
            <p:nvPr/>
          </p:nvSpPr>
          <p:spPr>
            <a:xfrm>
              <a:off x="5167943" y="2573310"/>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162" name="TextBox 161"/>
            <p:cNvSpPr txBox="1"/>
            <p:nvPr/>
          </p:nvSpPr>
          <p:spPr>
            <a:xfrm>
              <a:off x="4763608" y="2925945"/>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163" name="TextBox 162"/>
            <p:cNvSpPr txBox="1"/>
            <p:nvPr/>
          </p:nvSpPr>
          <p:spPr>
            <a:xfrm>
              <a:off x="5190803" y="2911361"/>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164" name="TextBox 163"/>
            <p:cNvSpPr txBox="1"/>
            <p:nvPr/>
          </p:nvSpPr>
          <p:spPr>
            <a:xfrm>
              <a:off x="5550848" y="2911361"/>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sp>
          <p:nvSpPr>
            <p:cNvPr id="165" name="TextBox 164"/>
            <p:cNvSpPr txBox="1"/>
            <p:nvPr/>
          </p:nvSpPr>
          <p:spPr>
            <a:xfrm>
              <a:off x="4773607" y="3268844"/>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
              </a:r>
            </a:p>
          </p:txBody>
        </p:sp>
        <p:sp>
          <p:nvSpPr>
            <p:cNvPr id="166" name="TextBox 165"/>
            <p:cNvSpPr txBox="1"/>
            <p:nvPr/>
          </p:nvSpPr>
          <p:spPr>
            <a:xfrm>
              <a:off x="5182946" y="3274321"/>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
              </a:r>
            </a:p>
          </p:txBody>
        </p:sp>
        <p:sp>
          <p:nvSpPr>
            <p:cNvPr id="167" name="TextBox 166"/>
            <p:cNvSpPr txBox="1"/>
            <p:nvPr/>
          </p:nvSpPr>
          <p:spPr>
            <a:xfrm>
              <a:off x="4907294" y="3467167"/>
              <a:ext cx="896149"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11      10      </a:t>
              </a:r>
            </a:p>
          </p:txBody>
        </p:sp>
        <p:grpSp>
          <p:nvGrpSpPr>
            <p:cNvPr id="124" name="Group 123"/>
            <p:cNvGrpSpPr/>
            <p:nvPr/>
          </p:nvGrpSpPr>
          <p:grpSpPr>
            <a:xfrm>
              <a:off x="6395561" y="2573313"/>
              <a:ext cx="1583326" cy="1109389"/>
              <a:chOff x="6779567" y="4776222"/>
              <a:chExt cx="2111101" cy="1479184"/>
            </a:xfrm>
          </p:grpSpPr>
          <p:grpSp>
            <p:nvGrpSpPr>
              <p:cNvPr id="130" name="Group 129"/>
              <p:cNvGrpSpPr/>
              <p:nvPr/>
            </p:nvGrpSpPr>
            <p:grpSpPr>
              <a:xfrm>
                <a:off x="6779567" y="4776222"/>
                <a:ext cx="2111101" cy="1216281"/>
                <a:chOff x="4540567" y="4766880"/>
                <a:chExt cx="2111101" cy="1216281"/>
              </a:xfrm>
            </p:grpSpPr>
            <p:grpSp>
              <p:nvGrpSpPr>
                <p:cNvPr id="132" name="Group 131"/>
                <p:cNvGrpSpPr/>
                <p:nvPr/>
              </p:nvGrpSpPr>
              <p:grpSpPr>
                <a:xfrm>
                  <a:off x="4540567" y="4766880"/>
                  <a:ext cx="1478280" cy="1216281"/>
                  <a:chOff x="4540567" y="4766880"/>
                  <a:chExt cx="1478280" cy="1216281"/>
                </a:xfrm>
              </p:grpSpPr>
              <p:cxnSp>
                <p:nvCxnSpPr>
                  <p:cNvPr id="134" name="Straight Connector 133"/>
                  <p:cNvCxnSpPr>
                    <a:stCxn id="138" idx="4"/>
                    <a:endCxn id="139" idx="0"/>
                  </p:cNvCxnSpPr>
                  <p:nvPr/>
                </p:nvCxnSpPr>
                <p:spPr>
                  <a:xfrm>
                    <a:off x="5424487" y="5032948"/>
                    <a:ext cx="0" cy="312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38" idx="4"/>
                    <a:endCxn id="140" idx="0"/>
                  </p:cNvCxnSpPr>
                  <p:nvPr/>
                </p:nvCxnSpPr>
                <p:spPr>
                  <a:xfrm>
                    <a:off x="5424487" y="5032948"/>
                    <a:ext cx="518160" cy="312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41" idx="0"/>
                    <a:endCxn id="138" idx="4"/>
                  </p:cNvCxnSpPr>
                  <p:nvPr/>
                </p:nvCxnSpPr>
                <p:spPr>
                  <a:xfrm flipV="1">
                    <a:off x="4906327" y="5032948"/>
                    <a:ext cx="518160" cy="312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41" idx="4"/>
                    <a:endCxn id="142" idx="0"/>
                  </p:cNvCxnSpPr>
                  <p:nvPr/>
                </p:nvCxnSpPr>
                <p:spPr>
                  <a:xfrm>
                    <a:off x="4906327" y="5497926"/>
                    <a:ext cx="0" cy="30479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8" name="Oval 137"/>
                  <p:cNvSpPr/>
                  <p:nvPr/>
                </p:nvSpPr>
                <p:spPr>
                  <a:xfrm>
                    <a:off x="5348287" y="488054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9" name="Oval 138"/>
                  <p:cNvSpPr/>
                  <p:nvPr/>
                </p:nvSpPr>
                <p:spPr>
                  <a:xfrm>
                    <a:off x="5348287" y="5345526"/>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0" name="Oval 139"/>
                  <p:cNvSpPr/>
                  <p:nvPr/>
                </p:nvSpPr>
                <p:spPr>
                  <a:xfrm>
                    <a:off x="5866447" y="5345526"/>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1" name="Oval 140"/>
                  <p:cNvSpPr/>
                  <p:nvPr/>
                </p:nvSpPr>
                <p:spPr>
                  <a:xfrm>
                    <a:off x="4830127" y="534552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2" name="Oval 141"/>
                  <p:cNvSpPr/>
                  <p:nvPr/>
                </p:nvSpPr>
                <p:spPr>
                  <a:xfrm>
                    <a:off x="4830127" y="5802725"/>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3" name="TextBox 142"/>
                  <p:cNvSpPr txBox="1"/>
                  <p:nvPr/>
                </p:nvSpPr>
                <p:spPr>
                  <a:xfrm>
                    <a:off x="5079682" y="4766880"/>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144" name="TextBox 143"/>
                  <p:cNvSpPr txBox="1"/>
                  <p:nvPr/>
                </p:nvSpPr>
                <p:spPr>
                  <a:xfrm>
                    <a:off x="4540567" y="5237060"/>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145" name="TextBox 144"/>
                  <p:cNvSpPr txBox="1"/>
                  <p:nvPr/>
                </p:nvSpPr>
                <p:spPr>
                  <a:xfrm>
                    <a:off x="5110162" y="5217614"/>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146" name="TextBox 145"/>
                  <p:cNvSpPr txBox="1"/>
                  <p:nvPr/>
                </p:nvSpPr>
                <p:spPr>
                  <a:xfrm>
                    <a:off x="5590222" y="5217614"/>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sp>
                <p:nvSpPr>
                  <p:cNvPr id="147" name="TextBox 146"/>
                  <p:cNvSpPr txBox="1"/>
                  <p:nvPr/>
                </p:nvSpPr>
                <p:spPr>
                  <a:xfrm>
                    <a:off x="4553899" y="5694259"/>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
                    </a:r>
                  </a:p>
                </p:txBody>
              </p:sp>
            </p:grpSp>
            <p:sp>
              <p:nvSpPr>
                <p:cNvPr id="133" name="TextBox 132"/>
                <p:cNvSpPr txBox="1"/>
                <p:nvPr/>
              </p:nvSpPr>
              <p:spPr>
                <a:xfrm>
                  <a:off x="4979076" y="5478480"/>
                  <a:ext cx="1672592"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5        15</a:t>
                  </a:r>
                </a:p>
              </p:txBody>
            </p:sp>
          </p:grpSp>
          <p:sp>
            <p:nvSpPr>
              <p:cNvPr id="131" name="TextBox 130"/>
              <p:cNvSpPr txBox="1"/>
              <p:nvPr/>
            </p:nvSpPr>
            <p:spPr>
              <a:xfrm>
                <a:off x="6965301" y="5966504"/>
                <a:ext cx="412433"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a:t>
                </a:r>
              </a:p>
            </p:txBody>
          </p:sp>
        </p:grpSp>
        <p:cxnSp>
          <p:nvCxnSpPr>
            <p:cNvPr id="126" name="Straight Connector 125"/>
            <p:cNvCxnSpPr/>
            <p:nvPr/>
          </p:nvCxnSpPr>
          <p:spPr>
            <a:xfrm>
              <a:off x="6166959" y="1738302"/>
              <a:ext cx="0" cy="1814275"/>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flipV="1">
              <a:off x="4791070" y="2549492"/>
              <a:ext cx="2971800" cy="2858"/>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normAutofit fontScale="90000"/>
          </a:bodyPr>
          <a:lstStyle/>
          <a:p>
            <a:r>
              <a:rPr lang="en-SG" dirty="0"/>
              <a:t>Uniform-Cost Search</a:t>
            </a:r>
          </a:p>
        </p:txBody>
      </p:sp>
      <p:grpSp>
        <p:nvGrpSpPr>
          <p:cNvPr id="98" name="Group 97"/>
          <p:cNvGrpSpPr/>
          <p:nvPr/>
        </p:nvGrpSpPr>
        <p:grpSpPr>
          <a:xfrm>
            <a:off x="397160" y="1392804"/>
            <a:ext cx="3490643" cy="2294340"/>
            <a:chOff x="-427802" y="4136717"/>
            <a:chExt cx="2543310" cy="1631093"/>
          </a:xfrm>
        </p:grpSpPr>
        <p:cxnSp>
          <p:nvCxnSpPr>
            <p:cNvPr id="99" name="Straight Connector 98"/>
            <p:cNvCxnSpPr>
              <a:stCxn id="213" idx="3"/>
              <a:endCxn id="214" idx="1"/>
            </p:cNvCxnSpPr>
            <p:nvPr/>
          </p:nvCxnSpPr>
          <p:spPr>
            <a:xfrm flipV="1">
              <a:off x="807523" y="4958801"/>
              <a:ext cx="601853" cy="4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427802" y="4136717"/>
              <a:ext cx="2543310" cy="1631093"/>
              <a:chOff x="-135420" y="4133085"/>
              <a:chExt cx="2543310" cy="1631093"/>
            </a:xfrm>
          </p:grpSpPr>
          <p:cxnSp>
            <p:nvCxnSpPr>
              <p:cNvPr id="102" name="Straight Connector 101"/>
              <p:cNvCxnSpPr>
                <a:stCxn id="212" idx="3"/>
                <a:endCxn id="213" idx="1"/>
              </p:cNvCxnSpPr>
              <p:nvPr/>
            </p:nvCxnSpPr>
            <p:spPr>
              <a:xfrm flipV="1">
                <a:off x="316364" y="4959940"/>
                <a:ext cx="618949" cy="2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135420" y="4133085"/>
                <a:ext cx="2543310" cy="1631093"/>
                <a:chOff x="-139548" y="4083756"/>
                <a:chExt cx="2543310" cy="1631093"/>
              </a:xfrm>
            </p:grpSpPr>
            <p:cxnSp>
              <p:nvCxnSpPr>
                <p:cNvPr id="104" name="Straight Connector 103"/>
                <p:cNvCxnSpPr>
                  <a:stCxn id="149" idx="1"/>
                  <a:endCxn id="212" idx="0"/>
                </p:cNvCxnSpPr>
                <p:nvPr/>
              </p:nvCxnSpPr>
              <p:spPr>
                <a:xfrm flipH="1">
                  <a:off x="229940" y="4386433"/>
                  <a:ext cx="734774" cy="480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49" idx="3"/>
                  <a:endCxn id="214" idx="0"/>
                </p:cNvCxnSpPr>
                <p:nvPr/>
              </p:nvCxnSpPr>
              <p:spPr>
                <a:xfrm>
                  <a:off x="1129306" y="4386433"/>
                  <a:ext cx="650620" cy="4736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214" idx="2"/>
                  <a:endCxn id="215" idx="3"/>
                </p:cNvCxnSpPr>
                <p:nvPr/>
              </p:nvCxnSpPr>
              <p:spPr>
                <a:xfrm flipH="1">
                  <a:off x="1127210" y="4951560"/>
                  <a:ext cx="652716" cy="449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139548" y="4083756"/>
                  <a:ext cx="2543310" cy="1631093"/>
                  <a:chOff x="-129973" y="4060942"/>
                  <a:chExt cx="2543310" cy="1631093"/>
                </a:xfrm>
              </p:grpSpPr>
              <p:grpSp>
                <p:nvGrpSpPr>
                  <p:cNvPr id="108" name="Group 107"/>
                  <p:cNvGrpSpPr/>
                  <p:nvPr/>
                </p:nvGrpSpPr>
                <p:grpSpPr>
                  <a:xfrm>
                    <a:off x="157219" y="4317899"/>
                    <a:ext cx="1714578" cy="1106340"/>
                    <a:chOff x="172958" y="4321917"/>
                    <a:chExt cx="1714578" cy="1106340"/>
                  </a:xfrm>
                </p:grpSpPr>
                <p:sp>
                  <p:nvSpPr>
                    <p:cNvPr id="149" name="Rectangle 148"/>
                    <p:cNvSpPr/>
                    <p:nvPr/>
                  </p:nvSpPr>
                  <p:spPr>
                    <a:xfrm>
                      <a:off x="990028" y="4321917"/>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2" name="Rectangle 211"/>
                    <p:cNvSpPr/>
                    <p:nvPr/>
                  </p:nvSpPr>
                  <p:spPr>
                    <a:xfrm>
                      <a:off x="172958" y="4848286"/>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3" name="Rectangle 212"/>
                    <p:cNvSpPr/>
                    <p:nvPr/>
                  </p:nvSpPr>
                  <p:spPr>
                    <a:xfrm>
                      <a:off x="956499" y="4846095"/>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4" name="Rectangle 213"/>
                    <p:cNvSpPr/>
                    <p:nvPr/>
                  </p:nvSpPr>
                  <p:spPr>
                    <a:xfrm>
                      <a:off x="1722944" y="4841324"/>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5" name="Rectangle 214"/>
                    <p:cNvSpPr/>
                    <p:nvPr/>
                  </p:nvSpPr>
                  <p:spPr>
                    <a:xfrm>
                      <a:off x="987932" y="5336817"/>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216" name="Straight Connector 215"/>
                    <p:cNvCxnSpPr>
                      <a:stCxn id="212" idx="2"/>
                      <a:endCxn id="215" idx="1"/>
                    </p:cNvCxnSpPr>
                    <p:nvPr/>
                  </p:nvCxnSpPr>
                  <p:spPr>
                    <a:xfrm>
                      <a:off x="255254" y="4939726"/>
                      <a:ext cx="732678" cy="4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129973" y="4060942"/>
                    <a:ext cx="2543310" cy="1631093"/>
                    <a:chOff x="-100482" y="4049480"/>
                    <a:chExt cx="2543310" cy="1631093"/>
                  </a:xfrm>
                </p:grpSpPr>
                <p:sp>
                  <p:nvSpPr>
                    <p:cNvPr id="110" name="TextBox 109"/>
                    <p:cNvSpPr txBox="1"/>
                    <p:nvPr/>
                  </p:nvSpPr>
                  <p:spPr>
                    <a:xfrm>
                      <a:off x="945482" y="4049480"/>
                      <a:ext cx="322637"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111" name="TextBox 110"/>
                    <p:cNvSpPr txBox="1"/>
                    <p:nvPr/>
                  </p:nvSpPr>
                  <p:spPr>
                    <a:xfrm>
                      <a:off x="945482" y="5418007"/>
                      <a:ext cx="21528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sp>
                  <p:nvSpPr>
                    <p:cNvPr id="113" name="TextBox 112"/>
                    <p:cNvSpPr txBox="1"/>
                    <p:nvPr/>
                  </p:nvSpPr>
                  <p:spPr>
                    <a:xfrm>
                      <a:off x="945482" y="4594390"/>
                      <a:ext cx="22957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114" name="TextBox 113"/>
                    <p:cNvSpPr txBox="1"/>
                    <p:nvPr/>
                  </p:nvSpPr>
                  <p:spPr>
                    <a:xfrm>
                      <a:off x="1909428" y="4732827"/>
                      <a:ext cx="533400"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
                      </a:r>
                    </a:p>
                  </p:txBody>
                </p:sp>
                <p:sp>
                  <p:nvSpPr>
                    <p:cNvPr id="115" name="TextBox 114"/>
                    <p:cNvSpPr txBox="1"/>
                    <p:nvPr/>
                  </p:nvSpPr>
                  <p:spPr>
                    <a:xfrm>
                      <a:off x="-100482" y="4747243"/>
                      <a:ext cx="30783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116" name="TextBox 115"/>
                    <p:cNvSpPr txBox="1"/>
                    <p:nvPr/>
                  </p:nvSpPr>
                  <p:spPr>
                    <a:xfrm>
                      <a:off x="436056" y="4364916"/>
                      <a:ext cx="28799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117" name="TextBox 116"/>
                    <p:cNvSpPr txBox="1"/>
                    <p:nvPr/>
                  </p:nvSpPr>
                  <p:spPr>
                    <a:xfrm>
                      <a:off x="1411459" y="4354516"/>
                      <a:ext cx="444829"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118" name="TextBox 117"/>
                    <p:cNvSpPr txBox="1"/>
                    <p:nvPr/>
                  </p:nvSpPr>
                  <p:spPr>
                    <a:xfrm>
                      <a:off x="584807" y="4622680"/>
                      <a:ext cx="14318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sp>
                  <p:nvSpPr>
                    <p:cNvPr id="121" name="TextBox 120"/>
                    <p:cNvSpPr txBox="1"/>
                    <p:nvPr/>
                  </p:nvSpPr>
                  <p:spPr>
                    <a:xfrm>
                      <a:off x="1268119" y="4628182"/>
                      <a:ext cx="388018"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sp>
                  <p:nvSpPr>
                    <p:cNvPr id="122" name="TextBox 121"/>
                    <p:cNvSpPr txBox="1"/>
                    <p:nvPr/>
                  </p:nvSpPr>
                  <p:spPr>
                    <a:xfrm>
                      <a:off x="303951" y="5085108"/>
                      <a:ext cx="447339"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15</a:t>
                      </a:r>
                    </a:p>
                  </p:txBody>
                </p:sp>
                <p:sp>
                  <p:nvSpPr>
                    <p:cNvPr id="123" name="TextBox 122"/>
                    <p:cNvSpPr txBox="1"/>
                    <p:nvPr/>
                  </p:nvSpPr>
                  <p:spPr>
                    <a:xfrm>
                      <a:off x="1460394" y="5131199"/>
                      <a:ext cx="42812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grpSp>
            </p:grpSp>
          </p:grpSp>
        </p:grpSp>
      </p:grpSp>
      <p:cxnSp>
        <p:nvCxnSpPr>
          <p:cNvPr id="217" name="Straight Connector 216"/>
          <p:cNvCxnSpPr/>
          <p:nvPr/>
        </p:nvCxnSpPr>
        <p:spPr>
          <a:xfrm>
            <a:off x="3689834" y="1050579"/>
            <a:ext cx="0" cy="381493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8" name="Oval 217"/>
          <p:cNvSpPr/>
          <p:nvPr/>
        </p:nvSpPr>
        <p:spPr>
          <a:xfrm>
            <a:off x="3866095" y="1247894"/>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219" name="Oval 218"/>
          <p:cNvSpPr/>
          <p:nvPr/>
        </p:nvSpPr>
        <p:spPr>
          <a:xfrm>
            <a:off x="6218312" y="1292875"/>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220" name="Oval 219"/>
          <p:cNvSpPr/>
          <p:nvPr/>
        </p:nvSpPr>
        <p:spPr>
          <a:xfrm>
            <a:off x="3864731" y="2715992"/>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221" name="Oval 220"/>
          <p:cNvSpPr/>
          <p:nvPr/>
        </p:nvSpPr>
        <p:spPr>
          <a:xfrm>
            <a:off x="6223125" y="2726622"/>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8" name="Rectangle 7"/>
          <p:cNvSpPr/>
          <p:nvPr/>
        </p:nvSpPr>
        <p:spPr>
          <a:xfrm>
            <a:off x="3705134" y="4481287"/>
            <a:ext cx="5280822" cy="33855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Here we do not expand notes that have been expanded.</a:t>
            </a:r>
            <a:endPar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8527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Uniform-Cost Search</a:t>
            </a:r>
          </a:p>
        </p:txBody>
      </p:sp>
      <p:graphicFrame>
        <p:nvGraphicFramePr>
          <p:cNvPr id="7" name="Table 6"/>
          <p:cNvGraphicFramePr>
            <a:graphicFrameLocks noGrp="1"/>
          </p:cNvGraphicFramePr>
          <p:nvPr/>
        </p:nvGraphicFramePr>
        <p:xfrm>
          <a:off x="457200" y="1279030"/>
          <a:ext cx="8229600" cy="1889760"/>
        </p:xfrm>
        <a:graphic>
          <a:graphicData uri="http://schemas.openxmlformats.org/drawingml/2006/table">
            <a:tbl>
              <a:tblPr firstRow="1" bandRow="1">
                <a:tableStyleId>{22838BEF-8BB2-4498-84A7-C5851F593DF1}</a:tableStyleId>
              </a:tblPr>
              <a:tblGrid>
                <a:gridCol w="1932918">
                  <a:extLst>
                    <a:ext uri="{9D8B030D-6E8A-4147-A177-3AD203B41FA5}">
                      <a16:colId xmlns:a16="http://schemas.microsoft.com/office/drawing/2014/main" val="2357898690"/>
                    </a:ext>
                  </a:extLst>
                </a:gridCol>
                <a:gridCol w="6296682">
                  <a:extLst>
                    <a:ext uri="{9D8B030D-6E8A-4147-A177-3AD203B41FA5}">
                      <a16:colId xmlns:a16="http://schemas.microsoft.com/office/drawing/2014/main" val="1695685962"/>
                    </a:ext>
                  </a:extLst>
                </a:gridCol>
              </a:tblGrid>
              <a:tr h="370840">
                <a:tc>
                  <a:txBody>
                    <a:bodyPr/>
                    <a:lstStyle/>
                    <a:p>
                      <a:r>
                        <a:rPr lang="en-SG" sz="20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b="0" dirty="0">
                          <a:latin typeface="Arial" panose="020B0604020202020204" pitchFamily="34" charset="0"/>
                          <a:cs typeface="Arial" panose="020B0604020202020204" pitchFamily="34" charset="0"/>
                        </a:rPr>
                        <a:t>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 of nodes with path cost g &lt;= cost of optimal solution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a:t>
                      </a:r>
                      <a:r>
                        <a:rPr lang="en-SG" sz="2000" dirty="0" err="1">
                          <a:latin typeface="Arial" panose="020B0604020202020204" pitchFamily="34" charset="0"/>
                          <a:cs typeface="Arial" panose="020B0604020202020204" pitchFamily="34" charset="0"/>
                        </a:rPr>
                        <a:t>eqv</a:t>
                      </a:r>
                      <a:r>
                        <a:rPr lang="en-SG" sz="2000" dirty="0">
                          <a:latin typeface="Arial" panose="020B0604020202020204" pitchFamily="34" charset="0"/>
                          <a:cs typeface="Arial" panose="020B0604020202020204" pitchFamily="34" charset="0"/>
                        </a:rPr>
                        <a:t>. # of nodes pop out from the priority queue)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 of nodes with path cost g &lt;= cost of optimal solution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20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p:spTree>
    <p:extLst>
      <p:ext uri="{BB962C8B-B14F-4D97-AF65-F5344CB8AC3E}">
        <p14:creationId xmlns:p14="http://schemas.microsoft.com/office/powerpoint/2010/main" val="255162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Depth-First Search</a:t>
            </a:r>
            <a:endParaRPr lang="en-US" dirty="0"/>
          </a:p>
        </p:txBody>
      </p:sp>
      <p:sp>
        <p:nvSpPr>
          <p:cNvPr id="3" name="Rectangle 2"/>
          <p:cNvSpPr/>
          <p:nvPr/>
        </p:nvSpPr>
        <p:spPr>
          <a:xfrm>
            <a:off x="457200" y="1075594"/>
            <a:ext cx="7053149" cy="58477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Expand deepest unexpanded node which can be implemented by a Last-In-First-Out (LIFO) stack, Backtrack only when no more expansion</a:t>
            </a:r>
          </a:p>
        </p:txBody>
      </p:sp>
      <p:grpSp>
        <p:nvGrpSpPr>
          <p:cNvPr id="4" name="Group 3"/>
          <p:cNvGrpSpPr/>
          <p:nvPr/>
        </p:nvGrpSpPr>
        <p:grpSpPr>
          <a:xfrm>
            <a:off x="1044781" y="1764537"/>
            <a:ext cx="429458" cy="219474"/>
            <a:chOff x="457200" y="2286000"/>
            <a:chExt cx="572611" cy="292633"/>
          </a:xfrm>
        </p:grpSpPr>
        <p:pic>
          <p:nvPicPr>
            <p:cNvPr id="73" name="Picture 72"/>
            <p:cNvPicPr>
              <a:picLocks noChangeAspect="1"/>
            </p:cNvPicPr>
            <p:nvPr/>
          </p:nvPicPr>
          <p:blipFill>
            <a:blip r:embed="rId3"/>
            <a:stretch>
              <a:fillRect/>
            </a:stretch>
          </p:blipFill>
          <p:spPr>
            <a:xfrm>
              <a:off x="457200" y="2286000"/>
              <a:ext cx="262151" cy="292633"/>
            </a:xfrm>
            <a:prstGeom prst="rect">
              <a:avLst/>
            </a:prstGeom>
          </p:spPr>
        </p:pic>
        <p:sp>
          <p:nvSpPr>
            <p:cNvPr id="74" name="Oval 73"/>
            <p:cNvSpPr/>
            <p:nvPr/>
          </p:nvSpPr>
          <p:spPr>
            <a:xfrm>
              <a:off x="719351" y="2302054"/>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a:t>
              </a:r>
            </a:p>
          </p:txBody>
        </p:sp>
      </p:grpSp>
      <p:grpSp>
        <p:nvGrpSpPr>
          <p:cNvPr id="33" name="Group 32"/>
          <p:cNvGrpSpPr/>
          <p:nvPr/>
        </p:nvGrpSpPr>
        <p:grpSpPr>
          <a:xfrm>
            <a:off x="2107022" y="1798602"/>
            <a:ext cx="697703" cy="594664"/>
            <a:chOff x="2453686" y="2544222"/>
            <a:chExt cx="930271" cy="792885"/>
          </a:xfrm>
        </p:grpSpPr>
        <p:sp>
          <p:nvSpPr>
            <p:cNvPr id="90" name="Oval 89"/>
            <p:cNvSpPr/>
            <p:nvPr/>
          </p:nvSpPr>
          <p:spPr>
            <a:xfrm>
              <a:off x="2895600" y="2544222"/>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pic>
          <p:nvPicPr>
            <p:cNvPr id="91" name="Picture 90"/>
            <p:cNvPicPr>
              <a:picLocks noChangeAspect="1"/>
            </p:cNvPicPr>
            <p:nvPr/>
          </p:nvPicPr>
          <p:blipFill>
            <a:blip r:embed="rId3"/>
            <a:stretch>
              <a:fillRect/>
            </a:stretch>
          </p:blipFill>
          <p:spPr>
            <a:xfrm>
              <a:off x="2453686" y="3048471"/>
              <a:ext cx="262151" cy="288636"/>
            </a:xfrm>
            <a:prstGeom prst="rect">
              <a:avLst/>
            </a:prstGeom>
          </p:spPr>
        </p:pic>
        <p:sp>
          <p:nvSpPr>
            <p:cNvPr id="92" name="Oval 91"/>
            <p:cNvSpPr/>
            <p:nvPr/>
          </p:nvSpPr>
          <p:spPr>
            <a:xfrm>
              <a:off x="2680363" y="3069550"/>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B</a:t>
              </a:r>
            </a:p>
          </p:txBody>
        </p:sp>
        <p:sp>
          <p:nvSpPr>
            <p:cNvPr id="93" name="Oval 92"/>
            <p:cNvSpPr/>
            <p:nvPr/>
          </p:nvSpPr>
          <p:spPr>
            <a:xfrm>
              <a:off x="3073497" y="307658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cxnSp>
          <p:nvCxnSpPr>
            <p:cNvPr id="94" name="Straight Connector 93"/>
            <p:cNvCxnSpPr>
              <a:stCxn id="92" idx="0"/>
              <a:endCxn id="90" idx="4"/>
            </p:cNvCxnSpPr>
            <p:nvPr/>
          </p:nvCxnSpPr>
          <p:spPr>
            <a:xfrm flipV="1">
              <a:off x="2835594" y="2804746"/>
              <a:ext cx="215236" cy="26480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3" idx="0"/>
              <a:endCxn id="90" idx="4"/>
            </p:cNvCxnSpPr>
            <p:nvPr/>
          </p:nvCxnSpPr>
          <p:spPr>
            <a:xfrm flipH="1" flipV="1">
              <a:off x="3050830" y="2804746"/>
              <a:ext cx="177897" cy="27183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083719" y="1792878"/>
            <a:ext cx="943547" cy="1010251"/>
            <a:chOff x="3022894" y="1623381"/>
            <a:chExt cx="943547" cy="1010251"/>
          </a:xfrm>
        </p:grpSpPr>
        <p:cxnSp>
          <p:nvCxnSpPr>
            <p:cNvPr id="350" name="Straight Connector 349"/>
            <p:cNvCxnSpPr>
              <a:stCxn id="234" idx="0"/>
              <a:endCxn id="231" idx="4"/>
            </p:cNvCxnSpPr>
            <p:nvPr/>
          </p:nvCxnSpPr>
          <p:spPr>
            <a:xfrm flipV="1">
              <a:off x="3515136" y="1818774"/>
              <a:ext cx="185593" cy="208878"/>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3022894" y="1623381"/>
              <a:ext cx="943547" cy="1010251"/>
              <a:chOff x="3022894" y="1623381"/>
              <a:chExt cx="943547" cy="1010251"/>
            </a:xfrm>
          </p:grpSpPr>
          <p:grpSp>
            <p:nvGrpSpPr>
              <p:cNvPr id="125" name="Group 124"/>
              <p:cNvGrpSpPr/>
              <p:nvPr/>
            </p:nvGrpSpPr>
            <p:grpSpPr>
              <a:xfrm>
                <a:off x="3022894" y="1623381"/>
                <a:ext cx="943547" cy="1010251"/>
                <a:chOff x="3180056" y="2519071"/>
                <a:chExt cx="1258062" cy="1347002"/>
              </a:xfrm>
            </p:grpSpPr>
            <p:grpSp>
              <p:nvGrpSpPr>
                <p:cNvPr id="124" name="Group 123"/>
                <p:cNvGrpSpPr/>
                <p:nvPr/>
              </p:nvGrpSpPr>
              <p:grpSpPr>
                <a:xfrm>
                  <a:off x="3430001" y="2519071"/>
                  <a:ext cx="1008117" cy="1332314"/>
                  <a:chOff x="3430001" y="2519071"/>
                  <a:chExt cx="1008117" cy="1332314"/>
                </a:xfrm>
              </p:grpSpPr>
              <p:sp>
                <p:nvSpPr>
                  <p:cNvPr id="231" name="Oval 230"/>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234" name="Oval 233"/>
                  <p:cNvSpPr/>
                  <p:nvPr/>
                </p:nvSpPr>
                <p:spPr>
                  <a:xfrm>
                    <a:off x="3681148" y="3058099"/>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240" name="Oval 239"/>
                  <p:cNvSpPr/>
                  <p:nvPr/>
                </p:nvSpPr>
                <p:spPr>
                  <a:xfrm>
                    <a:off x="3430001" y="3583690"/>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D</a:t>
                    </a:r>
                  </a:p>
                </p:txBody>
              </p:sp>
              <p:sp>
                <p:nvSpPr>
                  <p:cNvPr id="243" name="Oval 242"/>
                  <p:cNvSpPr/>
                  <p:nvPr/>
                </p:nvSpPr>
                <p:spPr>
                  <a:xfrm>
                    <a:off x="4127658" y="3058099"/>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245" name="Oval 244"/>
                  <p:cNvSpPr/>
                  <p:nvPr/>
                </p:nvSpPr>
                <p:spPr>
                  <a:xfrm>
                    <a:off x="3850575" y="359086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grpSp>
            <p:pic>
              <p:nvPicPr>
                <p:cNvPr id="246" name="Picture 245"/>
                <p:cNvPicPr>
                  <a:picLocks noChangeAspect="1"/>
                </p:cNvPicPr>
                <p:nvPr/>
              </p:nvPicPr>
              <p:blipFill>
                <a:blip r:embed="rId3"/>
                <a:stretch>
                  <a:fillRect/>
                </a:stretch>
              </p:blipFill>
              <p:spPr>
                <a:xfrm>
                  <a:off x="3180056" y="3573440"/>
                  <a:ext cx="262151" cy="292633"/>
                </a:xfrm>
                <a:prstGeom prst="rect">
                  <a:avLst/>
                </a:prstGeom>
              </p:spPr>
            </p:pic>
          </p:grpSp>
          <p:cxnSp>
            <p:nvCxnSpPr>
              <p:cNvPr id="351" name="Straight Connector 350"/>
              <p:cNvCxnSpPr>
                <a:stCxn id="243" idx="0"/>
                <a:endCxn id="231" idx="4"/>
              </p:cNvCxnSpPr>
              <p:nvPr/>
            </p:nvCxnSpPr>
            <p:spPr>
              <a:xfrm flipH="1" flipV="1">
                <a:off x="3700729" y="1818774"/>
                <a:ext cx="149290" cy="208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240" idx="0"/>
                <a:endCxn id="234" idx="4"/>
              </p:cNvCxnSpPr>
              <p:nvPr/>
            </p:nvCxnSpPr>
            <p:spPr>
              <a:xfrm flipV="1">
                <a:off x="3326776" y="2223045"/>
                <a:ext cx="188360" cy="198800"/>
              </a:xfrm>
              <a:prstGeom prst="line">
                <a:avLst/>
              </a:prstGeom>
              <a:ln w="19050"/>
            </p:spPr>
            <p:style>
              <a:lnRef idx="1">
                <a:schemeClr val="accent1"/>
              </a:lnRef>
              <a:fillRef idx="0">
                <a:schemeClr val="accent1"/>
              </a:fillRef>
              <a:effectRef idx="0">
                <a:schemeClr val="accent1"/>
              </a:effectRef>
              <a:fontRef idx="minor">
                <a:schemeClr val="tx1"/>
              </a:fontRef>
            </p:style>
          </p:cxnSp>
        </p:grpSp>
      </p:grpSp>
      <p:cxnSp>
        <p:nvCxnSpPr>
          <p:cNvPr id="353" name="Straight Connector 352"/>
          <p:cNvCxnSpPr>
            <a:stCxn id="245" idx="0"/>
            <a:endCxn id="234" idx="4"/>
          </p:cNvCxnSpPr>
          <p:nvPr/>
        </p:nvCxnSpPr>
        <p:spPr>
          <a:xfrm flipH="1" flipV="1">
            <a:off x="3575961" y="2392542"/>
            <a:ext cx="127071" cy="204178"/>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4155664" y="1787642"/>
            <a:ext cx="1116607" cy="1381196"/>
            <a:chOff x="3786611" y="2172994"/>
            <a:chExt cx="1488809" cy="1841595"/>
          </a:xfrm>
        </p:grpSpPr>
        <p:grpSp>
          <p:nvGrpSpPr>
            <p:cNvPr id="23" name="Group 22"/>
            <p:cNvGrpSpPr/>
            <p:nvPr/>
          </p:nvGrpSpPr>
          <p:grpSpPr>
            <a:xfrm>
              <a:off x="3786611" y="2172994"/>
              <a:ext cx="1488809" cy="1841595"/>
              <a:chOff x="3605090" y="2470564"/>
              <a:chExt cx="1488809" cy="1841595"/>
            </a:xfrm>
          </p:grpSpPr>
          <p:grpSp>
            <p:nvGrpSpPr>
              <p:cNvPr id="195" name="Group 194"/>
              <p:cNvGrpSpPr/>
              <p:nvPr/>
            </p:nvGrpSpPr>
            <p:grpSpPr>
              <a:xfrm>
                <a:off x="4119866" y="2470564"/>
                <a:ext cx="974033" cy="1332004"/>
                <a:chOff x="3444110" y="2519071"/>
                <a:chExt cx="974033" cy="1332004"/>
              </a:xfrm>
            </p:grpSpPr>
            <p:sp>
              <p:nvSpPr>
                <p:cNvPr id="197" name="Oval 196"/>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198" name="Oval 197"/>
                <p:cNvSpPr/>
                <p:nvPr/>
              </p:nvSpPr>
              <p:spPr>
                <a:xfrm>
                  <a:off x="3689655" y="303500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200" name="Oval 199"/>
                <p:cNvSpPr/>
                <p:nvPr/>
              </p:nvSpPr>
              <p:spPr>
                <a:xfrm>
                  <a:off x="3444110" y="3569086"/>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D</a:t>
                  </a:r>
                </a:p>
              </p:txBody>
            </p:sp>
            <p:sp>
              <p:nvSpPr>
                <p:cNvPr id="201" name="Oval 200"/>
                <p:cNvSpPr/>
                <p:nvPr/>
              </p:nvSpPr>
              <p:spPr>
                <a:xfrm>
                  <a:off x="4107683" y="3058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202" name="Oval 201"/>
                <p:cNvSpPr/>
                <p:nvPr/>
              </p:nvSpPr>
              <p:spPr>
                <a:xfrm>
                  <a:off x="3860422" y="3590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grpSp>
          <p:sp>
            <p:nvSpPr>
              <p:cNvPr id="206" name="Oval 205"/>
              <p:cNvSpPr/>
              <p:nvPr/>
            </p:nvSpPr>
            <p:spPr>
              <a:xfrm>
                <a:off x="3862691" y="404746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H</a:t>
                </a:r>
              </a:p>
            </p:txBody>
          </p:sp>
          <p:pic>
            <p:nvPicPr>
              <p:cNvPr id="207" name="Picture 206"/>
              <p:cNvPicPr>
                <a:picLocks noChangeAspect="1"/>
              </p:cNvPicPr>
              <p:nvPr/>
            </p:nvPicPr>
            <p:blipFill>
              <a:blip r:embed="rId3"/>
              <a:stretch>
                <a:fillRect/>
              </a:stretch>
            </p:blipFill>
            <p:spPr>
              <a:xfrm>
                <a:off x="3605090" y="4019526"/>
                <a:ext cx="262151" cy="292633"/>
              </a:xfrm>
              <a:prstGeom prst="rect">
                <a:avLst/>
              </a:prstGeom>
            </p:spPr>
          </p:pic>
          <p:sp>
            <p:nvSpPr>
              <p:cNvPr id="208" name="Oval 207"/>
              <p:cNvSpPr/>
              <p:nvPr/>
            </p:nvSpPr>
            <p:spPr>
              <a:xfrm>
                <a:off x="4274446" y="404746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I</a:t>
                </a:r>
              </a:p>
            </p:txBody>
          </p:sp>
        </p:grpSp>
        <p:cxnSp>
          <p:nvCxnSpPr>
            <p:cNvPr id="356" name="Straight Connector 355"/>
            <p:cNvCxnSpPr>
              <a:stCxn id="198" idx="0"/>
              <a:endCxn id="197" idx="4"/>
            </p:cNvCxnSpPr>
            <p:nvPr/>
          </p:nvCxnSpPr>
          <p:spPr>
            <a:xfrm flipV="1">
              <a:off x="4702163" y="2433518"/>
              <a:ext cx="238949" cy="2554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201" idx="0"/>
              <a:endCxn id="197" idx="4"/>
            </p:cNvCxnSpPr>
            <p:nvPr/>
          </p:nvCxnSpPr>
          <p:spPr>
            <a:xfrm flipH="1" flipV="1">
              <a:off x="4941112" y="2433518"/>
              <a:ext cx="179079" cy="2789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0" name="Straight Connector 369"/>
            <p:cNvCxnSpPr>
              <a:stCxn id="200" idx="0"/>
              <a:endCxn id="198" idx="4"/>
            </p:cNvCxnSpPr>
            <p:nvPr/>
          </p:nvCxnSpPr>
          <p:spPr>
            <a:xfrm flipV="1">
              <a:off x="4456618" y="2949449"/>
              <a:ext cx="245545" cy="273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202" idx="0"/>
              <a:endCxn id="198" idx="4"/>
            </p:cNvCxnSpPr>
            <p:nvPr/>
          </p:nvCxnSpPr>
          <p:spPr>
            <a:xfrm flipH="1" flipV="1">
              <a:off x="4702163" y="2949449"/>
              <a:ext cx="170767" cy="2950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206" idx="0"/>
              <a:endCxn id="200" idx="4"/>
            </p:cNvCxnSpPr>
            <p:nvPr/>
          </p:nvCxnSpPr>
          <p:spPr>
            <a:xfrm flipV="1">
              <a:off x="4199443" y="3483533"/>
              <a:ext cx="257175" cy="2663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1" name="Straight Connector 390"/>
            <p:cNvCxnSpPr>
              <a:stCxn id="208" idx="0"/>
              <a:endCxn id="200" idx="4"/>
            </p:cNvCxnSpPr>
            <p:nvPr/>
          </p:nvCxnSpPr>
          <p:spPr>
            <a:xfrm flipH="1" flipV="1">
              <a:off x="4456618" y="3483533"/>
              <a:ext cx="154580" cy="26636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56" name="Group 455"/>
          <p:cNvGrpSpPr/>
          <p:nvPr/>
        </p:nvGrpSpPr>
        <p:grpSpPr>
          <a:xfrm>
            <a:off x="5638166" y="1804177"/>
            <a:ext cx="808538" cy="1386427"/>
            <a:chOff x="4197369" y="2172994"/>
            <a:chExt cx="1078051" cy="1848569"/>
          </a:xfrm>
        </p:grpSpPr>
        <p:grpSp>
          <p:nvGrpSpPr>
            <p:cNvPr id="457" name="Group 456"/>
            <p:cNvGrpSpPr/>
            <p:nvPr/>
          </p:nvGrpSpPr>
          <p:grpSpPr>
            <a:xfrm>
              <a:off x="4197369" y="2172994"/>
              <a:ext cx="1078051" cy="1848569"/>
              <a:chOff x="4015848" y="2470564"/>
              <a:chExt cx="1078051" cy="1848569"/>
            </a:xfrm>
          </p:grpSpPr>
          <p:grpSp>
            <p:nvGrpSpPr>
              <p:cNvPr id="464" name="Group 463"/>
              <p:cNvGrpSpPr/>
              <p:nvPr/>
            </p:nvGrpSpPr>
            <p:grpSpPr>
              <a:xfrm>
                <a:off x="4119866" y="2470564"/>
                <a:ext cx="974033" cy="1332004"/>
                <a:chOff x="3444110" y="2519071"/>
                <a:chExt cx="974033" cy="1332004"/>
              </a:xfrm>
            </p:grpSpPr>
            <p:sp>
              <p:nvSpPr>
                <p:cNvPr id="468" name="Oval 467"/>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469" name="Oval 468"/>
                <p:cNvSpPr/>
                <p:nvPr/>
              </p:nvSpPr>
              <p:spPr>
                <a:xfrm>
                  <a:off x="3689655" y="303500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71" name="Oval 470"/>
                <p:cNvSpPr/>
                <p:nvPr/>
              </p:nvSpPr>
              <p:spPr>
                <a:xfrm>
                  <a:off x="3444110" y="3569086"/>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D</a:t>
                  </a:r>
                </a:p>
              </p:txBody>
            </p:sp>
            <p:sp>
              <p:nvSpPr>
                <p:cNvPr id="472" name="Oval 471"/>
                <p:cNvSpPr/>
                <p:nvPr/>
              </p:nvSpPr>
              <p:spPr>
                <a:xfrm>
                  <a:off x="4107683" y="3058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473" name="Oval 472"/>
                <p:cNvSpPr/>
                <p:nvPr/>
              </p:nvSpPr>
              <p:spPr>
                <a:xfrm>
                  <a:off x="3860422" y="3590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grpSp>
          <p:pic>
            <p:nvPicPr>
              <p:cNvPr id="466" name="Picture 465"/>
              <p:cNvPicPr>
                <a:picLocks noChangeAspect="1"/>
              </p:cNvPicPr>
              <p:nvPr/>
            </p:nvPicPr>
            <p:blipFill>
              <a:blip r:embed="rId3"/>
              <a:stretch>
                <a:fillRect/>
              </a:stretch>
            </p:blipFill>
            <p:spPr>
              <a:xfrm>
                <a:off x="4015848" y="4026500"/>
                <a:ext cx="262151" cy="292633"/>
              </a:xfrm>
              <a:prstGeom prst="rect">
                <a:avLst/>
              </a:prstGeom>
            </p:spPr>
          </p:pic>
          <p:sp>
            <p:nvSpPr>
              <p:cNvPr id="467" name="Oval 466"/>
              <p:cNvSpPr/>
              <p:nvPr/>
            </p:nvSpPr>
            <p:spPr>
              <a:xfrm>
                <a:off x="4274446" y="404746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I</a:t>
                </a:r>
              </a:p>
            </p:txBody>
          </p:sp>
        </p:grpSp>
        <p:cxnSp>
          <p:nvCxnSpPr>
            <p:cNvPr id="458" name="Straight Connector 457"/>
            <p:cNvCxnSpPr/>
            <p:nvPr/>
          </p:nvCxnSpPr>
          <p:spPr>
            <a:xfrm flipV="1">
              <a:off x="4738186" y="2434924"/>
              <a:ext cx="202207" cy="2726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H="1" flipV="1">
              <a:off x="4948842" y="2447519"/>
              <a:ext cx="146985" cy="2792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V="1">
              <a:off x="4470922" y="2946397"/>
              <a:ext cx="202207" cy="2726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flipH="1" flipV="1">
              <a:off x="4684793" y="2957227"/>
              <a:ext cx="146985" cy="2792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flipH="1" flipV="1">
              <a:off x="4425488" y="3476354"/>
              <a:ext cx="146985" cy="27926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74" name="Group 473"/>
          <p:cNvGrpSpPr/>
          <p:nvPr/>
        </p:nvGrpSpPr>
        <p:grpSpPr>
          <a:xfrm>
            <a:off x="7090825" y="1808625"/>
            <a:ext cx="600882" cy="1019925"/>
            <a:chOff x="4474244" y="2172994"/>
            <a:chExt cx="801176" cy="1359900"/>
          </a:xfrm>
        </p:grpSpPr>
        <p:grpSp>
          <p:nvGrpSpPr>
            <p:cNvPr id="475" name="Group 474"/>
            <p:cNvGrpSpPr/>
            <p:nvPr/>
          </p:nvGrpSpPr>
          <p:grpSpPr>
            <a:xfrm>
              <a:off x="4474244" y="2172994"/>
              <a:ext cx="801176" cy="1359900"/>
              <a:chOff x="4292723" y="2470564"/>
              <a:chExt cx="801176" cy="1359900"/>
            </a:xfrm>
          </p:grpSpPr>
          <p:grpSp>
            <p:nvGrpSpPr>
              <p:cNvPr id="481" name="Group 480"/>
              <p:cNvGrpSpPr/>
              <p:nvPr/>
            </p:nvGrpSpPr>
            <p:grpSpPr>
              <a:xfrm>
                <a:off x="4365411" y="2470564"/>
                <a:ext cx="728488" cy="1332004"/>
                <a:chOff x="3689655" y="2519071"/>
                <a:chExt cx="728488" cy="1332004"/>
              </a:xfrm>
            </p:grpSpPr>
            <p:sp>
              <p:nvSpPr>
                <p:cNvPr id="484" name="Oval 483"/>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485" name="Oval 484"/>
                <p:cNvSpPr/>
                <p:nvPr/>
              </p:nvSpPr>
              <p:spPr>
                <a:xfrm>
                  <a:off x="3689655" y="303500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chemeClr val="bg1"/>
                      </a:solidFill>
                      <a:effectLst/>
                      <a:uLnTx/>
                      <a:uFillTx/>
                      <a:latin typeface="Calibri"/>
                      <a:ea typeface="+mn-ea"/>
                      <a:cs typeface="+mn-cs"/>
                    </a:rPr>
                    <a:t>B</a:t>
                  </a:r>
                </a:p>
              </p:txBody>
            </p:sp>
            <p:sp>
              <p:nvSpPr>
                <p:cNvPr id="488" name="Oval 487"/>
                <p:cNvSpPr/>
                <p:nvPr/>
              </p:nvSpPr>
              <p:spPr>
                <a:xfrm>
                  <a:off x="4107683" y="3058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489" name="Oval 488"/>
                <p:cNvSpPr/>
                <p:nvPr/>
              </p:nvSpPr>
              <p:spPr>
                <a:xfrm>
                  <a:off x="3860422" y="3590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grpSp>
          <p:pic>
            <p:nvPicPr>
              <p:cNvPr id="482" name="Picture 481"/>
              <p:cNvPicPr>
                <a:picLocks noChangeAspect="1"/>
              </p:cNvPicPr>
              <p:nvPr/>
            </p:nvPicPr>
            <p:blipFill>
              <a:blip r:embed="rId3"/>
              <a:stretch>
                <a:fillRect/>
              </a:stretch>
            </p:blipFill>
            <p:spPr>
              <a:xfrm>
                <a:off x="4292723" y="3537831"/>
                <a:ext cx="262151" cy="292633"/>
              </a:xfrm>
              <a:prstGeom prst="rect">
                <a:avLst/>
              </a:prstGeom>
            </p:spPr>
          </p:pic>
        </p:grpSp>
        <p:cxnSp>
          <p:nvCxnSpPr>
            <p:cNvPr id="476" name="Straight Connector 475"/>
            <p:cNvCxnSpPr>
              <a:stCxn id="485" idx="0"/>
              <a:endCxn id="484" idx="4"/>
            </p:cNvCxnSpPr>
            <p:nvPr/>
          </p:nvCxnSpPr>
          <p:spPr>
            <a:xfrm flipV="1">
              <a:off x="4702163" y="2433518"/>
              <a:ext cx="238951" cy="2554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88" idx="0"/>
              <a:endCxn id="484" idx="4"/>
            </p:cNvCxnSpPr>
            <p:nvPr/>
          </p:nvCxnSpPr>
          <p:spPr>
            <a:xfrm flipH="1" flipV="1">
              <a:off x="4941113" y="2433518"/>
              <a:ext cx="179077" cy="2789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89" idx="0"/>
              <a:endCxn id="485" idx="4"/>
            </p:cNvCxnSpPr>
            <p:nvPr/>
          </p:nvCxnSpPr>
          <p:spPr>
            <a:xfrm flipH="1" flipV="1">
              <a:off x="4702163" y="2949449"/>
              <a:ext cx="170767" cy="29502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65896" y="3019105"/>
            <a:ext cx="792117" cy="1408778"/>
            <a:chOff x="5174" y="4458660"/>
            <a:chExt cx="1056156" cy="1878371"/>
          </a:xfrm>
        </p:grpSpPr>
        <p:grpSp>
          <p:nvGrpSpPr>
            <p:cNvPr id="490" name="Group 489"/>
            <p:cNvGrpSpPr/>
            <p:nvPr/>
          </p:nvGrpSpPr>
          <p:grpSpPr>
            <a:xfrm>
              <a:off x="332842" y="4458660"/>
              <a:ext cx="728488" cy="1332004"/>
              <a:chOff x="4546932" y="2172994"/>
              <a:chExt cx="728488" cy="1332004"/>
            </a:xfrm>
          </p:grpSpPr>
          <p:grpSp>
            <p:nvGrpSpPr>
              <p:cNvPr id="495" name="Group 494"/>
              <p:cNvGrpSpPr/>
              <p:nvPr/>
            </p:nvGrpSpPr>
            <p:grpSpPr>
              <a:xfrm>
                <a:off x="4546932" y="2172994"/>
                <a:ext cx="728488" cy="1332004"/>
                <a:chOff x="3689655" y="2519071"/>
                <a:chExt cx="728488" cy="1332004"/>
              </a:xfrm>
            </p:grpSpPr>
            <p:sp>
              <p:nvSpPr>
                <p:cNvPr id="497" name="Oval 496"/>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498" name="Oval 497"/>
                <p:cNvSpPr/>
                <p:nvPr/>
              </p:nvSpPr>
              <p:spPr>
                <a:xfrm>
                  <a:off x="3689655" y="303500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500" name="Oval 499"/>
                <p:cNvSpPr/>
                <p:nvPr/>
              </p:nvSpPr>
              <p:spPr>
                <a:xfrm>
                  <a:off x="4107683" y="3058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501" name="Oval 500"/>
                <p:cNvSpPr/>
                <p:nvPr/>
              </p:nvSpPr>
              <p:spPr>
                <a:xfrm>
                  <a:off x="3860422" y="3590551"/>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E</a:t>
                  </a:r>
                </a:p>
              </p:txBody>
            </p:sp>
          </p:grpSp>
          <p:cxnSp>
            <p:nvCxnSpPr>
              <p:cNvPr id="492" name="Straight Connector 491"/>
              <p:cNvCxnSpPr>
                <a:stCxn id="498" idx="0"/>
                <a:endCxn id="497" idx="4"/>
              </p:cNvCxnSpPr>
              <p:nvPr/>
            </p:nvCxnSpPr>
            <p:spPr>
              <a:xfrm flipV="1">
                <a:off x="4702163" y="2433518"/>
                <a:ext cx="238951" cy="2554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500" idx="0"/>
                <a:endCxn id="497" idx="4"/>
              </p:cNvCxnSpPr>
              <p:nvPr/>
            </p:nvCxnSpPr>
            <p:spPr>
              <a:xfrm flipH="1" flipV="1">
                <a:off x="4941113" y="2433518"/>
                <a:ext cx="179077" cy="2789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501" idx="0"/>
                <a:endCxn id="498" idx="4"/>
              </p:cNvCxnSpPr>
              <p:nvPr/>
            </p:nvCxnSpPr>
            <p:spPr>
              <a:xfrm flipH="1" flipV="1">
                <a:off x="4702163" y="2949449"/>
                <a:ext cx="170767" cy="2950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502" name="Picture 501"/>
            <p:cNvPicPr>
              <a:picLocks noChangeAspect="1"/>
            </p:cNvPicPr>
            <p:nvPr/>
          </p:nvPicPr>
          <p:blipFill>
            <a:blip r:embed="rId3"/>
            <a:stretch>
              <a:fillRect/>
            </a:stretch>
          </p:blipFill>
          <p:spPr>
            <a:xfrm>
              <a:off x="5174" y="6044264"/>
              <a:ext cx="262151" cy="292633"/>
            </a:xfrm>
            <a:prstGeom prst="rect">
              <a:avLst/>
            </a:prstGeom>
          </p:spPr>
        </p:pic>
        <p:cxnSp>
          <p:nvCxnSpPr>
            <p:cNvPr id="503" name="Straight Connector 502"/>
            <p:cNvCxnSpPr/>
            <p:nvPr/>
          </p:nvCxnSpPr>
          <p:spPr>
            <a:xfrm flipV="1">
              <a:off x="440716" y="5803887"/>
              <a:ext cx="202207" cy="2726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H="1" flipV="1">
              <a:off x="651167" y="5790664"/>
              <a:ext cx="146985" cy="27926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05" name="Oval 504"/>
            <p:cNvSpPr/>
            <p:nvPr/>
          </p:nvSpPr>
          <p:spPr>
            <a:xfrm>
              <a:off x="240597" y="6059724"/>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J</a:t>
              </a:r>
            </a:p>
          </p:txBody>
        </p:sp>
        <p:sp>
          <p:nvSpPr>
            <p:cNvPr id="506" name="Oval 505"/>
            <p:cNvSpPr/>
            <p:nvPr/>
          </p:nvSpPr>
          <p:spPr>
            <a:xfrm>
              <a:off x="653014" y="6076507"/>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K</a:t>
              </a:r>
            </a:p>
          </p:txBody>
        </p:sp>
      </p:grpSp>
      <p:grpSp>
        <p:nvGrpSpPr>
          <p:cNvPr id="507" name="Group 506"/>
          <p:cNvGrpSpPr/>
          <p:nvPr/>
        </p:nvGrpSpPr>
        <p:grpSpPr>
          <a:xfrm>
            <a:off x="2410757" y="3038969"/>
            <a:ext cx="546366" cy="1413871"/>
            <a:chOff x="332842" y="4458660"/>
            <a:chExt cx="728488" cy="1885161"/>
          </a:xfrm>
        </p:grpSpPr>
        <p:grpSp>
          <p:nvGrpSpPr>
            <p:cNvPr id="508" name="Group 507"/>
            <p:cNvGrpSpPr/>
            <p:nvPr/>
          </p:nvGrpSpPr>
          <p:grpSpPr>
            <a:xfrm>
              <a:off x="332842" y="4458660"/>
              <a:ext cx="728488" cy="1332004"/>
              <a:chOff x="4546932" y="2172994"/>
              <a:chExt cx="728488" cy="1332004"/>
            </a:xfrm>
          </p:grpSpPr>
          <p:grpSp>
            <p:nvGrpSpPr>
              <p:cNvPr id="514" name="Group 513"/>
              <p:cNvGrpSpPr/>
              <p:nvPr/>
            </p:nvGrpSpPr>
            <p:grpSpPr>
              <a:xfrm>
                <a:off x="4546932" y="2172994"/>
                <a:ext cx="728488" cy="1332004"/>
                <a:chOff x="3689655" y="2519071"/>
                <a:chExt cx="728488" cy="1332004"/>
              </a:xfrm>
            </p:grpSpPr>
            <p:sp>
              <p:nvSpPr>
                <p:cNvPr id="518" name="Oval 517"/>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519" name="Oval 518"/>
                <p:cNvSpPr/>
                <p:nvPr/>
              </p:nvSpPr>
              <p:spPr>
                <a:xfrm>
                  <a:off x="3689655" y="303500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521" name="Oval 520"/>
                <p:cNvSpPr/>
                <p:nvPr/>
              </p:nvSpPr>
              <p:spPr>
                <a:xfrm>
                  <a:off x="4107683" y="3058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522" name="Oval 521"/>
                <p:cNvSpPr/>
                <p:nvPr/>
              </p:nvSpPr>
              <p:spPr>
                <a:xfrm>
                  <a:off x="3860422" y="3590551"/>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E</a:t>
                  </a:r>
                </a:p>
              </p:txBody>
            </p:sp>
          </p:grpSp>
          <p:cxnSp>
            <p:nvCxnSpPr>
              <p:cNvPr id="515" name="Straight Connector 514"/>
              <p:cNvCxnSpPr>
                <a:stCxn id="519" idx="0"/>
                <a:endCxn id="518" idx="4"/>
              </p:cNvCxnSpPr>
              <p:nvPr/>
            </p:nvCxnSpPr>
            <p:spPr>
              <a:xfrm flipV="1">
                <a:off x="4702163" y="2433518"/>
                <a:ext cx="238951" cy="2554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521" idx="0"/>
                <a:endCxn id="518" idx="4"/>
              </p:cNvCxnSpPr>
              <p:nvPr/>
            </p:nvCxnSpPr>
            <p:spPr>
              <a:xfrm flipH="1" flipV="1">
                <a:off x="4941113" y="2433518"/>
                <a:ext cx="179077" cy="2789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522" idx="0"/>
                <a:endCxn id="519" idx="4"/>
              </p:cNvCxnSpPr>
              <p:nvPr/>
            </p:nvCxnSpPr>
            <p:spPr>
              <a:xfrm flipH="1" flipV="1">
                <a:off x="4702163" y="2949449"/>
                <a:ext cx="170767" cy="2950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509" name="Picture 508"/>
            <p:cNvPicPr>
              <a:picLocks noChangeAspect="1"/>
            </p:cNvPicPr>
            <p:nvPr/>
          </p:nvPicPr>
          <p:blipFill>
            <a:blip r:embed="rId3"/>
            <a:stretch>
              <a:fillRect/>
            </a:stretch>
          </p:blipFill>
          <p:spPr>
            <a:xfrm>
              <a:off x="411282" y="6051188"/>
              <a:ext cx="262151" cy="292633"/>
            </a:xfrm>
            <a:prstGeom prst="rect">
              <a:avLst/>
            </a:prstGeom>
          </p:spPr>
        </p:pic>
        <p:cxnSp>
          <p:nvCxnSpPr>
            <p:cNvPr id="511" name="Straight Connector 510"/>
            <p:cNvCxnSpPr>
              <a:stCxn id="513" idx="0"/>
              <a:endCxn id="522" idx="4"/>
            </p:cNvCxnSpPr>
            <p:nvPr/>
          </p:nvCxnSpPr>
          <p:spPr>
            <a:xfrm flipH="1" flipV="1">
              <a:off x="658839" y="5790664"/>
              <a:ext cx="149405" cy="28584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3" name="Oval 512"/>
            <p:cNvSpPr/>
            <p:nvPr/>
          </p:nvSpPr>
          <p:spPr>
            <a:xfrm>
              <a:off x="653014" y="6076507"/>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K</a:t>
              </a:r>
            </a:p>
          </p:txBody>
        </p:sp>
      </p:grpSp>
      <p:grpSp>
        <p:nvGrpSpPr>
          <p:cNvPr id="34" name="Group 33"/>
          <p:cNvGrpSpPr/>
          <p:nvPr/>
        </p:nvGrpSpPr>
        <p:grpSpPr>
          <a:xfrm>
            <a:off x="3667802" y="3370264"/>
            <a:ext cx="417398" cy="633147"/>
            <a:chOff x="3466285" y="4387872"/>
            <a:chExt cx="556531" cy="844195"/>
          </a:xfrm>
        </p:grpSpPr>
        <p:grpSp>
          <p:nvGrpSpPr>
            <p:cNvPr id="355" name="Group 354"/>
            <p:cNvGrpSpPr/>
            <p:nvPr/>
          </p:nvGrpSpPr>
          <p:grpSpPr>
            <a:xfrm>
              <a:off x="3466285" y="4387872"/>
              <a:ext cx="556531" cy="844195"/>
              <a:chOff x="6440355" y="4517225"/>
              <a:chExt cx="556531" cy="844195"/>
            </a:xfrm>
          </p:grpSpPr>
          <p:grpSp>
            <p:nvGrpSpPr>
              <p:cNvPr id="343" name="Group 342"/>
              <p:cNvGrpSpPr/>
              <p:nvPr/>
            </p:nvGrpSpPr>
            <p:grpSpPr>
              <a:xfrm>
                <a:off x="6519872" y="4517225"/>
                <a:ext cx="477014" cy="821184"/>
                <a:chOff x="5391541" y="2528930"/>
                <a:chExt cx="477013" cy="821185"/>
              </a:xfrm>
            </p:grpSpPr>
            <p:sp>
              <p:nvSpPr>
                <p:cNvPr id="345" name="Oval 344"/>
                <p:cNvSpPr/>
                <p:nvPr/>
              </p:nvSpPr>
              <p:spPr>
                <a:xfrm>
                  <a:off x="5391541" y="2528930"/>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chemeClr val="bg1"/>
                      </a:solidFill>
                      <a:effectLst/>
                      <a:uLnTx/>
                      <a:uFillTx/>
                      <a:latin typeface="Calibri"/>
                      <a:ea typeface="+mn-ea"/>
                      <a:cs typeface="+mn-cs"/>
                    </a:rPr>
                    <a:t>A</a:t>
                  </a:r>
                </a:p>
              </p:txBody>
            </p:sp>
            <p:sp>
              <p:nvSpPr>
                <p:cNvPr id="349" name="Oval 348"/>
                <p:cNvSpPr/>
                <p:nvPr/>
              </p:nvSpPr>
              <p:spPr>
                <a:xfrm>
                  <a:off x="5558094" y="308959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grpSp>
          <p:pic>
            <p:nvPicPr>
              <p:cNvPr id="354" name="Picture 353"/>
              <p:cNvPicPr>
                <a:picLocks noChangeAspect="1"/>
              </p:cNvPicPr>
              <p:nvPr/>
            </p:nvPicPr>
            <p:blipFill>
              <a:blip r:embed="rId3"/>
              <a:stretch>
                <a:fillRect/>
              </a:stretch>
            </p:blipFill>
            <p:spPr>
              <a:xfrm>
                <a:off x="6440355" y="5068787"/>
                <a:ext cx="262151" cy="292633"/>
              </a:xfrm>
              <a:prstGeom prst="rect">
                <a:avLst/>
              </a:prstGeom>
            </p:spPr>
          </p:pic>
        </p:grpSp>
        <p:cxnSp>
          <p:nvCxnSpPr>
            <p:cNvPr id="523" name="Straight Connector 522"/>
            <p:cNvCxnSpPr>
              <a:stCxn id="349" idx="0"/>
              <a:endCxn id="345" idx="4"/>
            </p:cNvCxnSpPr>
            <p:nvPr/>
          </p:nvCxnSpPr>
          <p:spPr>
            <a:xfrm flipH="1" flipV="1">
              <a:off x="3701033" y="4648396"/>
              <a:ext cx="166553" cy="30013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571635" y="3357137"/>
            <a:ext cx="763227" cy="1013174"/>
            <a:chOff x="4585150" y="4370539"/>
            <a:chExt cx="1017636" cy="1350898"/>
          </a:xfrm>
        </p:grpSpPr>
        <p:grpSp>
          <p:nvGrpSpPr>
            <p:cNvPr id="524" name="Group 523"/>
            <p:cNvGrpSpPr/>
            <p:nvPr/>
          </p:nvGrpSpPr>
          <p:grpSpPr>
            <a:xfrm>
              <a:off x="4915782" y="4370539"/>
              <a:ext cx="477013" cy="821185"/>
              <a:chOff x="3545803" y="4387872"/>
              <a:chExt cx="477013" cy="821185"/>
            </a:xfrm>
          </p:grpSpPr>
          <p:grpSp>
            <p:nvGrpSpPr>
              <p:cNvPr id="529" name="Group 528"/>
              <p:cNvGrpSpPr/>
              <p:nvPr/>
            </p:nvGrpSpPr>
            <p:grpSpPr>
              <a:xfrm>
                <a:off x="3545803" y="4387872"/>
                <a:ext cx="477013" cy="821185"/>
                <a:chOff x="5391541" y="2528930"/>
                <a:chExt cx="477013" cy="821185"/>
              </a:xfrm>
            </p:grpSpPr>
            <p:sp>
              <p:nvSpPr>
                <p:cNvPr id="531" name="Oval 530"/>
                <p:cNvSpPr/>
                <p:nvPr/>
              </p:nvSpPr>
              <p:spPr>
                <a:xfrm>
                  <a:off x="5391541" y="2528930"/>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50" dirty="0">
                      <a:solidFill>
                        <a:schemeClr val="bg1"/>
                      </a:solidFill>
                      <a:latin typeface="Calibri"/>
                    </a:rPr>
                    <a:t>A</a:t>
                  </a:r>
                  <a:endParaRPr kumimoji="0" lang="en-US" sz="1350" b="0" i="0" u="none" strike="noStrike" kern="1200" cap="none" spc="0" normalizeH="0" baseline="0" noProof="0" dirty="0">
                    <a:ln>
                      <a:noFill/>
                    </a:ln>
                    <a:solidFill>
                      <a:schemeClr val="bg1"/>
                    </a:solidFill>
                    <a:effectLst/>
                    <a:uLnTx/>
                    <a:uFillTx/>
                    <a:latin typeface="Calibri"/>
                    <a:ea typeface="+mn-ea"/>
                    <a:cs typeface="+mn-cs"/>
                  </a:endParaRPr>
                </a:p>
              </p:txBody>
            </p:sp>
            <p:sp>
              <p:nvSpPr>
                <p:cNvPr id="532" name="Oval 531"/>
                <p:cNvSpPr/>
                <p:nvPr/>
              </p:nvSpPr>
              <p:spPr>
                <a:xfrm>
                  <a:off x="5558094" y="3089591"/>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C</a:t>
                  </a:r>
                </a:p>
              </p:txBody>
            </p:sp>
          </p:grpSp>
          <p:cxnSp>
            <p:nvCxnSpPr>
              <p:cNvPr id="526" name="Straight Connector 525"/>
              <p:cNvCxnSpPr>
                <a:stCxn id="532" idx="0"/>
                <a:endCxn id="531" idx="4"/>
              </p:cNvCxnSpPr>
              <p:nvPr/>
            </p:nvCxnSpPr>
            <p:spPr>
              <a:xfrm flipH="1" flipV="1">
                <a:off x="3701034" y="4648396"/>
                <a:ext cx="166553" cy="300137"/>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533" name="Picture 532"/>
            <p:cNvPicPr>
              <a:picLocks noChangeAspect="1"/>
            </p:cNvPicPr>
            <p:nvPr/>
          </p:nvPicPr>
          <p:blipFill>
            <a:blip r:embed="rId3"/>
            <a:stretch>
              <a:fillRect/>
            </a:stretch>
          </p:blipFill>
          <p:spPr>
            <a:xfrm>
              <a:off x="4585150" y="5424477"/>
              <a:ext cx="262151" cy="292633"/>
            </a:xfrm>
            <a:prstGeom prst="rect">
              <a:avLst/>
            </a:prstGeom>
          </p:spPr>
        </p:pic>
        <p:sp>
          <p:nvSpPr>
            <p:cNvPr id="534" name="Oval 533"/>
            <p:cNvSpPr/>
            <p:nvPr/>
          </p:nvSpPr>
          <p:spPr>
            <a:xfrm>
              <a:off x="4836462" y="5455635"/>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F</a:t>
              </a:r>
            </a:p>
          </p:txBody>
        </p:sp>
        <p:sp>
          <p:nvSpPr>
            <p:cNvPr id="535" name="Oval 534"/>
            <p:cNvSpPr/>
            <p:nvPr/>
          </p:nvSpPr>
          <p:spPr>
            <a:xfrm>
              <a:off x="5292326" y="546091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G</a:t>
              </a:r>
            </a:p>
          </p:txBody>
        </p:sp>
        <p:cxnSp>
          <p:nvCxnSpPr>
            <p:cNvPr id="536" name="Straight Connector 535"/>
            <p:cNvCxnSpPr>
              <a:stCxn id="534" idx="0"/>
              <a:endCxn id="532" idx="4"/>
            </p:cNvCxnSpPr>
            <p:nvPr/>
          </p:nvCxnSpPr>
          <p:spPr>
            <a:xfrm flipV="1">
              <a:off x="4991693" y="5191724"/>
              <a:ext cx="245873" cy="2639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535" idx="0"/>
              <a:endCxn id="532" idx="4"/>
            </p:cNvCxnSpPr>
            <p:nvPr/>
          </p:nvCxnSpPr>
          <p:spPr>
            <a:xfrm flipH="1" flipV="1">
              <a:off x="5237566" y="5191724"/>
              <a:ext cx="209991" cy="269189"/>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5788070" y="3318377"/>
            <a:ext cx="963646" cy="1434881"/>
            <a:chOff x="5862480" y="4320314"/>
            <a:chExt cx="1284861" cy="1913175"/>
          </a:xfrm>
        </p:grpSpPr>
        <p:grpSp>
          <p:nvGrpSpPr>
            <p:cNvPr id="538" name="Group 537"/>
            <p:cNvGrpSpPr/>
            <p:nvPr/>
          </p:nvGrpSpPr>
          <p:grpSpPr>
            <a:xfrm>
              <a:off x="6381017" y="4320314"/>
              <a:ext cx="766324" cy="1350898"/>
              <a:chOff x="4836462" y="4370539"/>
              <a:chExt cx="766324" cy="1350898"/>
            </a:xfrm>
          </p:grpSpPr>
          <p:grpSp>
            <p:nvGrpSpPr>
              <p:cNvPr id="539" name="Group 538"/>
              <p:cNvGrpSpPr/>
              <p:nvPr/>
            </p:nvGrpSpPr>
            <p:grpSpPr>
              <a:xfrm>
                <a:off x="4915782" y="4370539"/>
                <a:ext cx="477013" cy="821185"/>
                <a:chOff x="3545803" y="4387872"/>
                <a:chExt cx="477013" cy="821185"/>
              </a:xfrm>
            </p:grpSpPr>
            <p:grpSp>
              <p:nvGrpSpPr>
                <p:cNvPr id="547" name="Group 546"/>
                <p:cNvGrpSpPr/>
                <p:nvPr/>
              </p:nvGrpSpPr>
              <p:grpSpPr>
                <a:xfrm>
                  <a:off x="3545803" y="4387872"/>
                  <a:ext cx="477013" cy="821185"/>
                  <a:chOff x="5391541" y="2528930"/>
                  <a:chExt cx="477013" cy="821185"/>
                </a:xfrm>
              </p:grpSpPr>
              <p:sp>
                <p:nvSpPr>
                  <p:cNvPr id="549" name="Oval 548"/>
                  <p:cNvSpPr/>
                  <p:nvPr/>
                </p:nvSpPr>
                <p:spPr>
                  <a:xfrm>
                    <a:off x="5391541" y="2528930"/>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chemeClr val="bg1"/>
                        </a:solidFill>
                        <a:effectLst/>
                        <a:uLnTx/>
                        <a:uFillTx/>
                        <a:latin typeface="Calibri"/>
                        <a:ea typeface="+mn-ea"/>
                        <a:cs typeface="+mn-cs"/>
                      </a:rPr>
                      <a:t>A</a:t>
                    </a:r>
                  </a:p>
                </p:txBody>
              </p:sp>
              <p:sp>
                <p:nvSpPr>
                  <p:cNvPr id="550" name="Oval 549"/>
                  <p:cNvSpPr/>
                  <p:nvPr/>
                </p:nvSpPr>
                <p:spPr>
                  <a:xfrm>
                    <a:off x="5558094" y="3089591"/>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C</a:t>
                    </a:r>
                  </a:p>
                </p:txBody>
              </p:sp>
            </p:grpSp>
            <p:cxnSp>
              <p:nvCxnSpPr>
                <p:cNvPr id="546" name="Straight Connector 545"/>
                <p:cNvCxnSpPr>
                  <a:stCxn id="550" idx="0"/>
                  <a:endCxn id="549" idx="4"/>
                </p:cNvCxnSpPr>
                <p:nvPr/>
              </p:nvCxnSpPr>
              <p:spPr>
                <a:xfrm flipH="1" flipV="1">
                  <a:off x="3701034" y="4648396"/>
                  <a:ext cx="166553" cy="30013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41" name="Oval 540"/>
              <p:cNvSpPr/>
              <p:nvPr/>
            </p:nvSpPr>
            <p:spPr>
              <a:xfrm>
                <a:off x="4836462" y="5455635"/>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F</a:t>
                </a:r>
              </a:p>
            </p:txBody>
          </p:sp>
          <p:sp>
            <p:nvSpPr>
              <p:cNvPr id="542" name="Oval 541"/>
              <p:cNvSpPr/>
              <p:nvPr/>
            </p:nvSpPr>
            <p:spPr>
              <a:xfrm>
                <a:off x="5292326" y="546091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G</a:t>
                </a:r>
              </a:p>
            </p:txBody>
          </p:sp>
          <p:cxnSp>
            <p:nvCxnSpPr>
              <p:cNvPr id="543" name="Straight Connector 542"/>
              <p:cNvCxnSpPr>
                <a:stCxn id="541" idx="0"/>
                <a:endCxn id="550" idx="4"/>
              </p:cNvCxnSpPr>
              <p:nvPr/>
            </p:nvCxnSpPr>
            <p:spPr>
              <a:xfrm flipV="1">
                <a:off x="4991693" y="5191723"/>
                <a:ext cx="245873" cy="2639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542" idx="0"/>
                <a:endCxn id="550" idx="4"/>
              </p:cNvCxnSpPr>
              <p:nvPr/>
            </p:nvCxnSpPr>
            <p:spPr>
              <a:xfrm flipH="1" flipV="1">
                <a:off x="5237566" y="5191723"/>
                <a:ext cx="209991" cy="269189"/>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551" name="Straight Connector 550"/>
            <p:cNvCxnSpPr>
              <a:stCxn id="553" idx="0"/>
              <a:endCxn id="541" idx="4"/>
            </p:cNvCxnSpPr>
            <p:nvPr/>
          </p:nvCxnSpPr>
          <p:spPr>
            <a:xfrm flipV="1">
              <a:off x="6296801" y="5665934"/>
              <a:ext cx="239447" cy="2872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554" idx="0"/>
              <a:endCxn id="541" idx="4"/>
            </p:cNvCxnSpPr>
            <p:nvPr/>
          </p:nvCxnSpPr>
          <p:spPr>
            <a:xfrm flipH="1" flipV="1">
              <a:off x="6536248" y="5665934"/>
              <a:ext cx="173564" cy="29097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3" name="Oval 552"/>
            <p:cNvSpPr/>
            <p:nvPr/>
          </p:nvSpPr>
          <p:spPr>
            <a:xfrm>
              <a:off x="6141570" y="595322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L</a:t>
              </a:r>
            </a:p>
          </p:txBody>
        </p:sp>
        <p:sp>
          <p:nvSpPr>
            <p:cNvPr id="554" name="Oval 553"/>
            <p:cNvSpPr/>
            <p:nvPr/>
          </p:nvSpPr>
          <p:spPr>
            <a:xfrm>
              <a:off x="6554581" y="595691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M</a:t>
              </a:r>
            </a:p>
          </p:txBody>
        </p:sp>
        <p:pic>
          <p:nvPicPr>
            <p:cNvPr id="555" name="Picture 554"/>
            <p:cNvPicPr>
              <a:picLocks noChangeAspect="1"/>
            </p:cNvPicPr>
            <p:nvPr/>
          </p:nvPicPr>
          <p:blipFill>
            <a:blip r:embed="rId3"/>
            <a:stretch>
              <a:fillRect/>
            </a:stretch>
          </p:blipFill>
          <p:spPr>
            <a:xfrm>
              <a:off x="5862480" y="5940856"/>
              <a:ext cx="262151" cy="292633"/>
            </a:xfrm>
            <a:prstGeom prst="rect">
              <a:avLst/>
            </a:prstGeom>
          </p:spPr>
        </p:pic>
      </p:grpSp>
      <p:grpSp>
        <p:nvGrpSpPr>
          <p:cNvPr id="8" name="Group 7"/>
          <p:cNvGrpSpPr/>
          <p:nvPr/>
        </p:nvGrpSpPr>
        <p:grpSpPr>
          <a:xfrm>
            <a:off x="7483818" y="3323147"/>
            <a:ext cx="644864" cy="1434882"/>
            <a:chOff x="6997778" y="3211789"/>
            <a:chExt cx="644864" cy="1434882"/>
          </a:xfrm>
        </p:grpSpPr>
        <p:grpSp>
          <p:nvGrpSpPr>
            <p:cNvPr id="556" name="Group 555"/>
            <p:cNvGrpSpPr/>
            <p:nvPr/>
          </p:nvGrpSpPr>
          <p:grpSpPr>
            <a:xfrm>
              <a:off x="7067899" y="3211789"/>
              <a:ext cx="574743" cy="1422841"/>
              <a:chOff x="6381017" y="4320314"/>
              <a:chExt cx="766324" cy="1897121"/>
            </a:xfrm>
          </p:grpSpPr>
          <p:grpSp>
            <p:nvGrpSpPr>
              <p:cNvPr id="557" name="Group 556"/>
              <p:cNvGrpSpPr/>
              <p:nvPr/>
            </p:nvGrpSpPr>
            <p:grpSpPr>
              <a:xfrm>
                <a:off x="6381017" y="4320314"/>
                <a:ext cx="766324" cy="1350898"/>
                <a:chOff x="4836462" y="4370539"/>
                <a:chExt cx="766324" cy="1350898"/>
              </a:xfrm>
            </p:grpSpPr>
            <p:grpSp>
              <p:nvGrpSpPr>
                <p:cNvPr id="563" name="Group 562"/>
                <p:cNvGrpSpPr/>
                <p:nvPr/>
              </p:nvGrpSpPr>
              <p:grpSpPr>
                <a:xfrm>
                  <a:off x="4915782" y="4370539"/>
                  <a:ext cx="477013" cy="821185"/>
                  <a:chOff x="3545803" y="4387872"/>
                  <a:chExt cx="477013" cy="821185"/>
                </a:xfrm>
              </p:grpSpPr>
              <p:grpSp>
                <p:nvGrpSpPr>
                  <p:cNvPr id="570" name="Group 569"/>
                  <p:cNvGrpSpPr/>
                  <p:nvPr/>
                </p:nvGrpSpPr>
                <p:grpSpPr>
                  <a:xfrm>
                    <a:off x="3545803" y="4387872"/>
                    <a:ext cx="477013" cy="821185"/>
                    <a:chOff x="5391541" y="2528930"/>
                    <a:chExt cx="477013" cy="821185"/>
                  </a:xfrm>
                </p:grpSpPr>
                <p:sp>
                  <p:nvSpPr>
                    <p:cNvPr id="572" name="Oval 571"/>
                    <p:cNvSpPr/>
                    <p:nvPr/>
                  </p:nvSpPr>
                  <p:spPr>
                    <a:xfrm>
                      <a:off x="5391541" y="2528930"/>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chemeClr val="bg1"/>
                          </a:solidFill>
                          <a:effectLst/>
                          <a:uLnTx/>
                          <a:uFillTx/>
                          <a:latin typeface="Calibri"/>
                          <a:ea typeface="+mn-ea"/>
                          <a:cs typeface="+mn-cs"/>
                        </a:rPr>
                        <a:t>A</a:t>
                      </a:r>
                    </a:p>
                  </p:txBody>
                </p:sp>
                <p:sp>
                  <p:nvSpPr>
                    <p:cNvPr id="573" name="Oval 572"/>
                    <p:cNvSpPr/>
                    <p:nvPr/>
                  </p:nvSpPr>
                  <p:spPr>
                    <a:xfrm>
                      <a:off x="5558094" y="3089591"/>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C</a:t>
                      </a:r>
                    </a:p>
                  </p:txBody>
                </p:sp>
              </p:grpSp>
              <p:cxnSp>
                <p:nvCxnSpPr>
                  <p:cNvPr id="569" name="Straight Connector 568"/>
                  <p:cNvCxnSpPr>
                    <a:stCxn id="573" idx="0"/>
                    <a:endCxn id="572" idx="4"/>
                  </p:cNvCxnSpPr>
                  <p:nvPr/>
                </p:nvCxnSpPr>
                <p:spPr>
                  <a:xfrm flipH="1" flipV="1">
                    <a:off x="3701034" y="4648396"/>
                    <a:ext cx="166553" cy="30013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64" name="Oval 563"/>
                <p:cNvSpPr/>
                <p:nvPr/>
              </p:nvSpPr>
              <p:spPr>
                <a:xfrm>
                  <a:off x="4836462" y="5455635"/>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F</a:t>
                  </a:r>
                </a:p>
              </p:txBody>
            </p:sp>
            <p:sp>
              <p:nvSpPr>
                <p:cNvPr id="565" name="Oval 564"/>
                <p:cNvSpPr/>
                <p:nvPr/>
              </p:nvSpPr>
              <p:spPr>
                <a:xfrm>
                  <a:off x="5292326" y="546091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G</a:t>
                  </a:r>
                </a:p>
              </p:txBody>
            </p:sp>
            <p:cxnSp>
              <p:nvCxnSpPr>
                <p:cNvPr id="566" name="Straight Connector 565"/>
                <p:cNvCxnSpPr>
                  <a:stCxn id="564" idx="0"/>
                  <a:endCxn id="573" idx="4"/>
                </p:cNvCxnSpPr>
                <p:nvPr/>
              </p:nvCxnSpPr>
              <p:spPr>
                <a:xfrm flipV="1">
                  <a:off x="4991693" y="5191724"/>
                  <a:ext cx="245873" cy="2639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7" name="Straight Connector 566"/>
                <p:cNvCxnSpPr>
                  <a:stCxn id="565" idx="0"/>
                  <a:endCxn id="573" idx="4"/>
                </p:cNvCxnSpPr>
                <p:nvPr/>
              </p:nvCxnSpPr>
              <p:spPr>
                <a:xfrm flipH="1" flipV="1">
                  <a:off x="5237566" y="5191724"/>
                  <a:ext cx="209991" cy="269189"/>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559" name="Straight Connector 558"/>
              <p:cNvCxnSpPr>
                <a:stCxn id="561" idx="0"/>
                <a:endCxn id="564" idx="4"/>
              </p:cNvCxnSpPr>
              <p:nvPr/>
            </p:nvCxnSpPr>
            <p:spPr>
              <a:xfrm flipH="1" flipV="1">
                <a:off x="6536248" y="5665934"/>
                <a:ext cx="173564" cy="29097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1" name="Oval 560"/>
              <p:cNvSpPr/>
              <p:nvPr/>
            </p:nvSpPr>
            <p:spPr>
              <a:xfrm>
                <a:off x="6554581" y="595691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M</a:t>
                </a:r>
              </a:p>
            </p:txBody>
          </p:sp>
        </p:grpSp>
        <p:pic>
          <p:nvPicPr>
            <p:cNvPr id="574" name="Picture 573"/>
            <p:cNvPicPr>
              <a:picLocks noChangeAspect="1"/>
            </p:cNvPicPr>
            <p:nvPr/>
          </p:nvPicPr>
          <p:blipFill>
            <a:blip r:embed="rId3"/>
            <a:stretch>
              <a:fillRect/>
            </a:stretch>
          </p:blipFill>
          <p:spPr>
            <a:xfrm>
              <a:off x="6997778" y="4427196"/>
              <a:ext cx="196613" cy="219475"/>
            </a:xfrm>
            <a:prstGeom prst="rect">
              <a:avLst/>
            </a:prstGeom>
          </p:spPr>
        </p:pic>
      </p:grpSp>
      <p:sp>
        <p:nvSpPr>
          <p:cNvPr id="168" name="Oval 167"/>
          <p:cNvSpPr/>
          <p:nvPr/>
        </p:nvSpPr>
        <p:spPr>
          <a:xfrm>
            <a:off x="571107" y="1717725"/>
            <a:ext cx="319050"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169" name="Oval 168"/>
          <p:cNvSpPr/>
          <p:nvPr/>
        </p:nvSpPr>
        <p:spPr>
          <a:xfrm>
            <a:off x="1933165" y="1717725"/>
            <a:ext cx="319050"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170" name="Oval 169"/>
          <p:cNvSpPr/>
          <p:nvPr/>
        </p:nvSpPr>
        <p:spPr>
          <a:xfrm>
            <a:off x="3172872" y="1717725"/>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171" name="Oval 170"/>
          <p:cNvSpPr/>
          <p:nvPr/>
        </p:nvSpPr>
        <p:spPr>
          <a:xfrm>
            <a:off x="4455907" y="1717725"/>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172" name="Oval 171"/>
          <p:cNvSpPr/>
          <p:nvPr/>
        </p:nvSpPr>
        <p:spPr>
          <a:xfrm>
            <a:off x="5677607" y="1717725"/>
            <a:ext cx="319050"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a:t>
            </a:r>
          </a:p>
        </p:txBody>
      </p:sp>
      <p:sp>
        <p:nvSpPr>
          <p:cNvPr id="173" name="Oval 172"/>
          <p:cNvSpPr/>
          <p:nvPr/>
        </p:nvSpPr>
        <p:spPr>
          <a:xfrm>
            <a:off x="6915486" y="1717725"/>
            <a:ext cx="287882"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6</a:t>
            </a:r>
          </a:p>
        </p:txBody>
      </p:sp>
      <p:sp>
        <p:nvSpPr>
          <p:cNvPr id="174" name="Oval 173"/>
          <p:cNvSpPr/>
          <p:nvPr/>
        </p:nvSpPr>
        <p:spPr>
          <a:xfrm>
            <a:off x="797132" y="2960433"/>
            <a:ext cx="319050"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7</a:t>
            </a:r>
          </a:p>
        </p:txBody>
      </p:sp>
      <p:sp>
        <p:nvSpPr>
          <p:cNvPr id="175" name="Oval 174"/>
          <p:cNvSpPr/>
          <p:nvPr/>
        </p:nvSpPr>
        <p:spPr>
          <a:xfrm>
            <a:off x="2079953" y="2960433"/>
            <a:ext cx="319050"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8</a:t>
            </a:r>
          </a:p>
        </p:txBody>
      </p:sp>
      <p:sp>
        <p:nvSpPr>
          <p:cNvPr id="176" name="Oval 175"/>
          <p:cNvSpPr/>
          <p:nvPr/>
        </p:nvSpPr>
        <p:spPr>
          <a:xfrm>
            <a:off x="3274709" y="3311209"/>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9</a:t>
            </a:r>
          </a:p>
        </p:txBody>
      </p:sp>
      <p:grpSp>
        <p:nvGrpSpPr>
          <p:cNvPr id="10" name="Group 9"/>
          <p:cNvGrpSpPr/>
          <p:nvPr/>
        </p:nvGrpSpPr>
        <p:grpSpPr>
          <a:xfrm>
            <a:off x="4401205" y="3311209"/>
            <a:ext cx="360139" cy="278096"/>
            <a:chOff x="4438698" y="3347574"/>
            <a:chExt cx="360139" cy="278096"/>
          </a:xfrm>
        </p:grpSpPr>
        <p:sp>
          <p:nvSpPr>
            <p:cNvPr id="177" name="Oval 176"/>
            <p:cNvSpPr/>
            <p:nvPr/>
          </p:nvSpPr>
          <p:spPr>
            <a:xfrm>
              <a:off x="4455907" y="3347574"/>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TextBox 8"/>
            <p:cNvSpPr txBox="1"/>
            <p:nvPr/>
          </p:nvSpPr>
          <p:spPr>
            <a:xfrm>
              <a:off x="4438698" y="3357137"/>
              <a:ext cx="36013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10</a:t>
              </a:r>
            </a:p>
          </p:txBody>
        </p:sp>
      </p:grpSp>
      <p:grpSp>
        <p:nvGrpSpPr>
          <p:cNvPr id="182" name="Group 181"/>
          <p:cNvGrpSpPr/>
          <p:nvPr/>
        </p:nvGrpSpPr>
        <p:grpSpPr>
          <a:xfrm>
            <a:off x="5750937" y="3311209"/>
            <a:ext cx="360139" cy="278096"/>
            <a:chOff x="4438698" y="3347574"/>
            <a:chExt cx="360139" cy="278096"/>
          </a:xfrm>
        </p:grpSpPr>
        <p:sp>
          <p:nvSpPr>
            <p:cNvPr id="183" name="Oval 182"/>
            <p:cNvSpPr/>
            <p:nvPr/>
          </p:nvSpPr>
          <p:spPr>
            <a:xfrm>
              <a:off x="4455907" y="3347574"/>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4" name="TextBox 183"/>
            <p:cNvSpPr txBox="1"/>
            <p:nvPr/>
          </p:nvSpPr>
          <p:spPr>
            <a:xfrm>
              <a:off x="4438698" y="3357137"/>
              <a:ext cx="36013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11</a:t>
              </a:r>
            </a:p>
          </p:txBody>
        </p:sp>
      </p:grpSp>
      <p:grpSp>
        <p:nvGrpSpPr>
          <p:cNvPr id="185" name="Group 184"/>
          <p:cNvGrpSpPr/>
          <p:nvPr/>
        </p:nvGrpSpPr>
        <p:grpSpPr>
          <a:xfrm>
            <a:off x="7160517" y="3311209"/>
            <a:ext cx="360139" cy="278096"/>
            <a:chOff x="4438698" y="3347574"/>
            <a:chExt cx="360139" cy="278096"/>
          </a:xfrm>
        </p:grpSpPr>
        <p:sp>
          <p:nvSpPr>
            <p:cNvPr id="186" name="Oval 185"/>
            <p:cNvSpPr/>
            <p:nvPr/>
          </p:nvSpPr>
          <p:spPr>
            <a:xfrm>
              <a:off x="4455907" y="3347574"/>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7" name="TextBox 186"/>
            <p:cNvSpPr txBox="1"/>
            <p:nvPr/>
          </p:nvSpPr>
          <p:spPr>
            <a:xfrm>
              <a:off x="4438698" y="3357137"/>
              <a:ext cx="36013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12</a:t>
              </a:r>
            </a:p>
          </p:txBody>
        </p:sp>
      </p:grpSp>
    </p:spTree>
    <p:extLst>
      <p:ext uri="{BB962C8B-B14F-4D97-AF65-F5344CB8AC3E}">
        <p14:creationId xmlns:p14="http://schemas.microsoft.com/office/powerpoint/2010/main" val="1968816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Depth-First Search</a:t>
            </a:r>
          </a:p>
        </p:txBody>
      </p:sp>
      <p:sp>
        <p:nvSpPr>
          <p:cNvPr id="3" name="Content Placeholder 2"/>
          <p:cNvSpPr>
            <a:spLocks noGrp="1"/>
          </p:cNvSpPr>
          <p:nvPr>
            <p:ph idx="1"/>
          </p:nvPr>
        </p:nvSpPr>
        <p:spPr>
          <a:xfrm>
            <a:off x="367850" y="1126334"/>
            <a:ext cx="8229600" cy="2907092"/>
          </a:xfrm>
        </p:spPr>
        <p:txBody>
          <a:bodyPr>
            <a:normAutofit/>
          </a:bodyPr>
          <a:lstStyle/>
          <a:p>
            <a:pPr marL="0" indent="0">
              <a:buNone/>
            </a:pPr>
            <a:r>
              <a:rPr lang="en-SG" sz="1800" dirty="0"/>
              <a:t>Denote</a:t>
            </a:r>
          </a:p>
          <a:p>
            <a:pPr>
              <a:buClr>
                <a:schemeClr val="tx1"/>
              </a:buClr>
            </a:pPr>
            <a:r>
              <a:rPr lang="en-SG" sz="1800" dirty="0"/>
              <a:t>d: maximum depth of the state space</a:t>
            </a:r>
          </a:p>
        </p:txBody>
      </p:sp>
      <p:sp>
        <p:nvSpPr>
          <p:cNvPr id="4" name="TextBox 3"/>
          <p:cNvSpPr txBox="1"/>
          <p:nvPr/>
        </p:nvSpPr>
        <p:spPr>
          <a:xfrm>
            <a:off x="3600450" y="2156585"/>
            <a:ext cx="400050"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350" b="0" i="0" u="none" strike="noStrike" kern="1200" cap="none" spc="0" normalizeH="0" baseline="0" noProof="0" dirty="0">
                <a:ln>
                  <a:noFill/>
                </a:ln>
                <a:solidFill>
                  <a:prstClr val="black"/>
                </a:solidFill>
                <a:effectLst/>
                <a:uLnTx/>
                <a:uFillTx/>
                <a:latin typeface="Calibri"/>
                <a:ea typeface="+mn-ea"/>
                <a:cs typeface="+mn-cs"/>
              </a:rPr>
              <a:t>No</a:t>
            </a:r>
          </a:p>
        </p:txBody>
      </p:sp>
      <p:sp>
        <p:nvSpPr>
          <p:cNvPr id="5" name="TextBox 4"/>
          <p:cNvSpPr txBox="1"/>
          <p:nvPr/>
        </p:nvSpPr>
        <p:spPr>
          <a:xfrm>
            <a:off x="4393300" y="2658439"/>
            <a:ext cx="40005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350" b="0" i="0" u="none" strike="noStrike" kern="1200" cap="none" spc="0" normalizeH="0" baseline="0" noProof="0" dirty="0">
                <a:ln>
                  <a:noFill/>
                </a:ln>
                <a:solidFill>
                  <a:prstClr val="black"/>
                </a:solidFill>
                <a:effectLst/>
                <a:uLnTx/>
                <a:uFillTx/>
                <a:latin typeface="Calibri"/>
                <a:ea typeface="+mn-ea"/>
                <a:cs typeface="+mn-cs"/>
              </a:rPr>
              <a:t>Yes</a:t>
            </a:r>
          </a:p>
        </p:txBody>
      </p:sp>
      <p:sp>
        <p:nvSpPr>
          <p:cNvPr id="6" name="TextBox 5"/>
          <p:cNvSpPr txBox="1"/>
          <p:nvPr/>
        </p:nvSpPr>
        <p:spPr>
          <a:xfrm>
            <a:off x="4282625" y="2429839"/>
            <a:ext cx="400050"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350" b="0" i="0" u="none" strike="noStrike" kern="1200" cap="none" spc="0" normalizeH="0" baseline="0" noProof="0" dirty="0">
                <a:ln>
                  <a:noFill/>
                </a:ln>
                <a:solidFill>
                  <a:prstClr val="black"/>
                </a:solidFill>
                <a:effectLst/>
                <a:uLnTx/>
                <a:uFillTx/>
                <a:latin typeface="Calibri"/>
                <a:ea typeface="+mn-ea"/>
                <a:cs typeface="+mn-cs"/>
              </a:rPr>
              <a:t>No</a:t>
            </a:r>
          </a:p>
        </p:txBody>
      </p:sp>
      <p:sp>
        <p:nvSpPr>
          <p:cNvPr id="7" name="TextBox 6"/>
          <p:cNvSpPr txBox="1"/>
          <p:nvPr/>
        </p:nvSpPr>
        <p:spPr>
          <a:xfrm>
            <a:off x="4572000" y="2914650"/>
            <a:ext cx="40005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350" b="0" i="0" u="none" strike="noStrike" kern="1200" cap="none" spc="0" normalizeH="0" baseline="0" noProof="0" dirty="0">
                <a:ln>
                  <a:noFill/>
                </a:ln>
                <a:solidFill>
                  <a:prstClr val="black"/>
                </a:solidFill>
                <a:effectLst/>
                <a:uLnTx/>
                <a:uFillTx/>
                <a:latin typeface="Calibri"/>
                <a:ea typeface="+mn-ea"/>
                <a:cs typeface="+mn-cs"/>
              </a:rPr>
              <a:t>Yes</a:t>
            </a:r>
          </a:p>
        </p:txBody>
      </p:sp>
      <p:sp>
        <p:nvSpPr>
          <p:cNvPr id="8" name="TextBox 7"/>
          <p:cNvSpPr txBox="1"/>
          <p:nvPr/>
        </p:nvSpPr>
        <p:spPr>
          <a:xfrm>
            <a:off x="2343150" y="4000500"/>
            <a:ext cx="400050"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350" b="0" i="0" u="none" strike="noStrike" kern="1200" cap="none" spc="0" normalizeH="0" baseline="0" noProof="0" dirty="0">
                <a:ln>
                  <a:noFill/>
                </a:ln>
                <a:solidFill>
                  <a:prstClr val="black"/>
                </a:solidFill>
                <a:effectLst/>
                <a:uLnTx/>
                <a:uFillTx/>
                <a:latin typeface="Calibri"/>
                <a:ea typeface="+mn-ea"/>
                <a:cs typeface="+mn-cs"/>
              </a:rPr>
              <a:t>No</a:t>
            </a: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342533582"/>
                  </p:ext>
                </p:extLst>
              </p:nvPr>
            </p:nvGraphicFramePr>
            <p:xfrm>
              <a:off x="457200" y="1987573"/>
              <a:ext cx="8229600" cy="2605786"/>
            </p:xfrm>
            <a:graphic>
              <a:graphicData uri="http://schemas.openxmlformats.org/drawingml/2006/table">
                <a:tbl>
                  <a:tblPr firstRow="1" bandRow="1">
                    <a:tableStyleId>{22838BEF-8BB2-4498-84A7-C5851F593DF1}</a:tableStyleId>
                  </a:tblPr>
                  <a:tblGrid>
                    <a:gridCol w="1932918">
                      <a:extLst>
                        <a:ext uri="{9D8B030D-6E8A-4147-A177-3AD203B41FA5}">
                          <a16:colId xmlns:a16="http://schemas.microsoft.com/office/drawing/2014/main" val="2357898690"/>
                        </a:ext>
                      </a:extLst>
                    </a:gridCol>
                    <a:gridCol w="6296682">
                      <a:extLst>
                        <a:ext uri="{9D8B030D-6E8A-4147-A177-3AD203B41FA5}">
                          <a16:colId xmlns:a16="http://schemas.microsoft.com/office/drawing/2014/main" val="1695685962"/>
                        </a:ext>
                      </a:extLst>
                    </a:gridCol>
                  </a:tblGrid>
                  <a:tr h="370840">
                    <a:tc>
                      <a:txBody>
                        <a:bodyPr/>
                        <a:lstStyle/>
                        <a:p>
                          <a:r>
                            <a:rPr lang="en-SG" sz="18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285750"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infinite-depth spaces: No </a:t>
                          </a:r>
                        </a:p>
                        <a:p>
                          <a:pPr marL="285750"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finite-depth spaces with loops: No</a:t>
                          </a:r>
                        </a:p>
                        <a:p>
                          <a:pPr marL="971550" lvl="1"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with repeated-state checking: Yes</a:t>
                          </a:r>
                        </a:p>
                        <a:p>
                          <a:pPr marL="285750"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finite-depth spaces without loops: 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14:m>
                            <m:oMathPara xmlns:m="http://schemas.openxmlformats.org/officeDocument/2006/math">
                              <m:oMathParaPr>
                                <m:jc m:val="left"/>
                              </m:oMathParaPr>
                              <m:oMath xmlns:m="http://schemas.openxmlformats.org/officeDocument/2006/math">
                                <m:r>
                                  <a:rPr lang="en-US" sz="1800" i="1" dirty="0" smtClean="0">
                                    <a:latin typeface="Cambria Math" panose="02040503050406030204" pitchFamily="18" charset="0"/>
                                  </a:rPr>
                                  <m:t>𝑂</m:t>
                                </m:r>
                                <m:d>
                                  <m:dPr>
                                    <m:ctrlPr>
                                      <a:rPr lang="en-US" sz="1800" i="1" dirty="0" smtClean="0">
                                        <a:latin typeface="Cambria Math" panose="02040503050406030204" pitchFamily="18" charset="0"/>
                                      </a:rPr>
                                    </m:ctrlPr>
                                  </m:dPr>
                                  <m:e>
                                    <m:sSup>
                                      <m:sSupPr>
                                        <m:ctrlPr>
                                          <a:rPr lang="en-SG" sz="1800" i="1" dirty="0">
                                            <a:latin typeface="Cambria Math" panose="02040503050406030204" pitchFamily="18" charset="0"/>
                                          </a:rPr>
                                        </m:ctrlPr>
                                      </m:sSupPr>
                                      <m:e>
                                        <m:r>
                                          <a:rPr lang="en-US" sz="1800" i="1" dirty="0">
                                            <a:latin typeface="Cambria Math" panose="02040503050406030204" pitchFamily="18" charset="0"/>
                                          </a:rPr>
                                          <m:t>𝑏</m:t>
                                        </m:r>
                                      </m:e>
                                      <m:sup>
                                        <m:r>
                                          <a:rPr lang="en-US" sz="1800" b="0" i="1" dirty="0" smtClean="0">
                                            <a:latin typeface="Cambria Math" panose="02040503050406030204" pitchFamily="18" charset="0"/>
                                          </a:rPr>
                                          <m:t>𝑑</m:t>
                                        </m:r>
                                      </m:sup>
                                    </m:sSup>
                                  </m:e>
                                </m:d>
                              </m:oMath>
                            </m:oMathPara>
                          </a14:m>
                          <a:endParaRPr lang="en-SG" sz="1800" dirty="0">
                            <a:latin typeface="Arial" panose="020B0604020202020204" pitchFamily="34" charset="0"/>
                            <a:cs typeface="Arial" panose="020B0604020202020204" pitchFamily="34" charset="0"/>
                          </a:endParaRPr>
                        </a:p>
                        <a:p>
                          <a:r>
                            <a:rPr lang="en-SG" sz="1800" dirty="0">
                              <a:latin typeface="Arial" panose="020B0604020202020204" pitchFamily="34" charset="0"/>
                              <a:cs typeface="Arial" panose="020B0604020202020204" pitchFamily="34" charset="0"/>
                            </a:rPr>
                            <a:t>If solutions are deep, may be much faster than breadth-first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14:m>
                            <m:oMathPara xmlns:m="http://schemas.openxmlformats.org/officeDocument/2006/math">
                              <m:oMathParaPr>
                                <m:jc m:val="left"/>
                              </m:oMathParaPr>
                              <m:oMath xmlns:m="http://schemas.openxmlformats.org/officeDocument/2006/math">
                                <m:r>
                                  <a:rPr lang="en-US" sz="1800" i="1" dirty="0" smtClean="0">
                                    <a:latin typeface="Cambria Math" panose="02040503050406030204" pitchFamily="18" charset="0"/>
                                  </a:rPr>
                                  <m:t>𝑂</m:t>
                                </m:r>
                                <m:r>
                                  <a:rPr lang="en-US" sz="1800" i="1" dirty="0" smtClean="0">
                                    <a:latin typeface="Cambria Math" panose="02040503050406030204" pitchFamily="18" charset="0"/>
                                  </a:rPr>
                                  <m:t>(</m:t>
                                </m:r>
                                <m:r>
                                  <a:rPr lang="en-US" sz="1800" i="1" dirty="0" smtClean="0">
                                    <a:latin typeface="Cambria Math" panose="02040503050406030204" pitchFamily="18" charset="0"/>
                                  </a:rPr>
                                  <m:t>𝑏</m:t>
                                </m:r>
                                <m:r>
                                  <m:rPr>
                                    <m:sty m:val="p"/>
                                  </m:rPr>
                                  <a:rPr lang="en-US" sz="1800" b="0" i="0" dirty="0" smtClean="0">
                                    <a:latin typeface="Cambria Math" panose="02040503050406030204" pitchFamily="18" charset="0"/>
                                  </a:rPr>
                                  <m:t>d</m:t>
                                </m:r>
                                <m:r>
                                  <a:rPr lang="en-US" sz="1800" dirty="0">
                                    <a:latin typeface="Cambria Math" panose="02040503050406030204" pitchFamily="18" charset="0"/>
                                  </a:rPr>
                                  <m:t>)</m:t>
                                </m:r>
                              </m:oMath>
                            </m:oMathPara>
                          </a14:m>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18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342533582"/>
                  </p:ext>
                </p:extLst>
              </p:nvPr>
            </p:nvGraphicFramePr>
            <p:xfrm>
              <a:off x="457200" y="1987573"/>
              <a:ext cx="8229600" cy="2605786"/>
            </p:xfrm>
            <a:graphic>
              <a:graphicData uri="http://schemas.openxmlformats.org/drawingml/2006/table">
                <a:tbl>
                  <a:tblPr firstRow="1" bandRow="1">
                    <a:tableStyleId>{22838BEF-8BB2-4498-84A7-C5851F593DF1}</a:tableStyleId>
                  </a:tblPr>
                  <a:tblGrid>
                    <a:gridCol w="1932918">
                      <a:extLst>
                        <a:ext uri="{9D8B030D-6E8A-4147-A177-3AD203B41FA5}">
                          <a16:colId xmlns:a16="http://schemas.microsoft.com/office/drawing/2014/main" val="2357898690"/>
                        </a:ext>
                      </a:extLst>
                    </a:gridCol>
                    <a:gridCol w="6296682">
                      <a:extLst>
                        <a:ext uri="{9D8B030D-6E8A-4147-A177-3AD203B41FA5}">
                          <a16:colId xmlns:a16="http://schemas.microsoft.com/office/drawing/2014/main" val="1695685962"/>
                        </a:ext>
                      </a:extLst>
                    </a:gridCol>
                  </a:tblGrid>
                  <a:tr h="1188720">
                    <a:tc>
                      <a:txBody>
                        <a:bodyPr/>
                        <a:lstStyle/>
                        <a:p>
                          <a:r>
                            <a:rPr lang="en-SG" sz="18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285750"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infinite-depth spaces: No </a:t>
                          </a:r>
                        </a:p>
                        <a:p>
                          <a:pPr marL="285750"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finite-depth spaces with loops: No</a:t>
                          </a:r>
                        </a:p>
                        <a:p>
                          <a:pPr marL="971550" lvl="1"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with repeated-state checking: Yes</a:t>
                          </a:r>
                        </a:p>
                        <a:p>
                          <a:pPr marL="285750"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finite-depth spaces without loops: 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67538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47" t="-181132" r="-403" b="-126415"/>
                          </a:stretch>
                        </a:blipFill>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47" t="-496667" r="-403" b="-123333"/>
                          </a:stretch>
                        </a:blipFill>
                      </a:tcPr>
                    </a:tc>
                    <a:extLst>
                      <a:ext uri="{0D108BD9-81ED-4DB2-BD59-A6C34878D82A}">
                        <a16:rowId xmlns:a16="http://schemas.microsoft.com/office/drawing/2014/main" val="2534604715"/>
                      </a:ext>
                    </a:extLst>
                  </a:tr>
                  <a:tr h="370840">
                    <a:tc>
                      <a:txBody>
                        <a:bodyPr/>
                        <a:lstStyle/>
                        <a:p>
                          <a:r>
                            <a:rPr lang="en-SG" sz="18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Fallback>
      </mc:AlternateContent>
    </p:spTree>
    <p:extLst>
      <p:ext uri="{BB962C8B-B14F-4D97-AF65-F5344CB8AC3E}">
        <p14:creationId xmlns:p14="http://schemas.microsoft.com/office/powerpoint/2010/main" val="2623234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Depth-Limited Search</a:t>
            </a:r>
          </a:p>
        </p:txBody>
      </p:sp>
      <p:sp>
        <p:nvSpPr>
          <p:cNvPr id="3" name="Content Placeholder 2"/>
          <p:cNvSpPr>
            <a:spLocks noGrp="1"/>
          </p:cNvSpPr>
          <p:nvPr>
            <p:ph idx="1"/>
          </p:nvPr>
        </p:nvSpPr>
        <p:spPr>
          <a:xfrm>
            <a:off x="344311" y="1141656"/>
            <a:ext cx="8229600" cy="2907092"/>
          </a:xfrm>
        </p:spPr>
        <p:txBody>
          <a:bodyPr/>
          <a:lstStyle/>
          <a:p>
            <a:pPr marL="0" indent="0">
              <a:buNone/>
            </a:pPr>
            <a:r>
              <a:rPr lang="en-SG" sz="2100" dirty="0"/>
              <a:t>To avoid infinite searching, Depth-first search with a </a:t>
            </a:r>
            <a:r>
              <a:rPr lang="en-SG" sz="2100" dirty="0" err="1">
                <a:solidFill>
                  <a:srgbClr val="2F0EF8"/>
                </a:solidFill>
              </a:rPr>
              <a:t>cutoff</a:t>
            </a:r>
            <a:r>
              <a:rPr lang="en-SG" sz="2100" dirty="0">
                <a:solidFill>
                  <a:srgbClr val="2F0EF8"/>
                </a:solidFill>
              </a:rPr>
              <a:t> </a:t>
            </a:r>
            <a:r>
              <a:rPr lang="en-SG" sz="2100" dirty="0"/>
              <a:t>on the max depth / of a path</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853576394"/>
                  </p:ext>
                </p:extLst>
              </p:nvPr>
            </p:nvGraphicFramePr>
            <p:xfrm>
              <a:off x="457200" y="1987573"/>
              <a:ext cx="8229600" cy="1752600"/>
            </p:xfrm>
            <a:graphic>
              <a:graphicData uri="http://schemas.openxmlformats.org/drawingml/2006/table">
                <a:tbl>
                  <a:tblPr firstRow="1" bandRow="1">
                    <a:tableStyleId>{22838BEF-8BB2-4498-84A7-C5851F593DF1}</a:tableStyleId>
                  </a:tblPr>
                  <a:tblGrid>
                    <a:gridCol w="1932918">
                      <a:extLst>
                        <a:ext uri="{9D8B030D-6E8A-4147-A177-3AD203B41FA5}">
                          <a16:colId xmlns:a16="http://schemas.microsoft.com/office/drawing/2014/main" val="2357898690"/>
                        </a:ext>
                      </a:extLst>
                    </a:gridCol>
                    <a:gridCol w="6296682">
                      <a:extLst>
                        <a:ext uri="{9D8B030D-6E8A-4147-A177-3AD203B41FA5}">
                          <a16:colId xmlns:a16="http://schemas.microsoft.com/office/drawing/2014/main" val="1695685962"/>
                        </a:ext>
                      </a:extLst>
                    </a:gridCol>
                  </a:tblGrid>
                  <a:tr h="370840">
                    <a:tc>
                      <a:txBody>
                        <a:bodyPr/>
                        <a:lstStyle/>
                        <a:p>
                          <a:r>
                            <a:rPr lang="en-SG" sz="18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SG" sz="1800" b="0" dirty="0">
                              <a:solidFill>
                                <a:prstClr val="black"/>
                              </a:solidFill>
                              <a:latin typeface="Arial" panose="020B0604020202020204" pitchFamily="34" charset="0"/>
                              <a:cs typeface="Arial" panose="020B0604020202020204" pitchFamily="34" charset="0"/>
                            </a:rPr>
                            <a:t>Yes, if L</a:t>
                          </a:r>
                          <a14:m>
                            <m:oMath xmlns:m="http://schemas.openxmlformats.org/officeDocument/2006/math">
                              <m:r>
                                <a:rPr lang="en-US" sz="1800" i="1" smtClean="0">
                                  <a:solidFill>
                                    <a:prstClr val="black"/>
                                  </a:solidFill>
                                  <a:latin typeface="Cambria Math" panose="02040503050406030204" pitchFamily="18" charset="0"/>
                                </a:rPr>
                                <m:t>≥</m:t>
                              </m:r>
                              <m:r>
                                <a:rPr lang="en-US" sz="1800" i="1" smtClean="0">
                                  <a:solidFill>
                                    <a:prstClr val="black"/>
                                  </a:solidFill>
                                  <a:latin typeface="Cambria Math" panose="02040503050406030204" pitchFamily="18" charset="0"/>
                                </a:rPr>
                                <m:t>𝑑</m:t>
                              </m:r>
                            </m:oMath>
                          </a14:m>
                          <a:endParaRPr lang="en-SG" sz="1800" dirty="0">
                            <a:solidFill>
                              <a:prstClr val="black"/>
                            </a:solidFill>
                            <a:latin typeface="Arial" panose="020B0604020202020204" pitchFamily="34" charset="0"/>
                            <a:cs typeface="Arial" panose="020B0604020202020204" pitchFamily="34" charset="0"/>
                          </a:endParaRPr>
                        </a:p>
                        <a:p>
                          <a:pPr marL="285750" indent="-285750">
                            <a:buClr>
                              <a:schemeClr val="tx1"/>
                            </a:buClr>
                            <a:buFont typeface="Arial" panose="020B0604020202020204" pitchFamily="34" charset="0"/>
                            <a:buChar char="•"/>
                          </a:pPr>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i="1" dirty="0" smtClean="0">
                                    <a:solidFill>
                                      <a:prstClr val="black"/>
                                    </a:solidFill>
                                    <a:latin typeface="Cambria Math" panose="02040503050406030204" pitchFamily="18" charset="0"/>
                                  </a:rPr>
                                  <m:t>𝑂</m:t>
                                </m:r>
                                <m:r>
                                  <a:rPr lang="en-US" sz="1800" i="1" dirty="0" smtClean="0">
                                    <a:solidFill>
                                      <a:prstClr val="black"/>
                                    </a:solidFill>
                                    <a:latin typeface="Cambria Math" panose="02040503050406030204" pitchFamily="18" charset="0"/>
                                  </a:rPr>
                                  <m:t>(</m:t>
                                </m:r>
                                <m:sSup>
                                  <m:sSupPr>
                                    <m:ctrlPr>
                                      <a:rPr lang="en-SG" sz="1800" i="1" dirty="0" smtClean="0">
                                        <a:solidFill>
                                          <a:prstClr val="black"/>
                                        </a:solidFill>
                                        <a:latin typeface="Cambria Math" panose="02040503050406030204" pitchFamily="18" charset="0"/>
                                      </a:rPr>
                                    </m:ctrlPr>
                                  </m:sSupPr>
                                  <m:e>
                                    <m:r>
                                      <a:rPr lang="en-US" sz="1800" i="1" dirty="0" smtClean="0">
                                        <a:solidFill>
                                          <a:prstClr val="black"/>
                                        </a:solidFill>
                                        <a:latin typeface="Cambria Math" panose="02040503050406030204" pitchFamily="18" charset="0"/>
                                      </a:rPr>
                                      <m:t>𝑏</m:t>
                                    </m:r>
                                  </m:e>
                                  <m:sup>
                                    <m:r>
                                      <a:rPr lang="en-US" sz="1800" b="0" i="1" dirty="0" smtClean="0">
                                        <a:solidFill>
                                          <a:prstClr val="black"/>
                                        </a:solidFill>
                                        <a:latin typeface="Cambria Math" panose="02040503050406030204" pitchFamily="18" charset="0"/>
                                      </a:rPr>
                                      <m:t>𝐿</m:t>
                                    </m:r>
                                  </m:sup>
                                </m:sSup>
                                <m:r>
                                  <a:rPr lang="en-US" sz="1800" dirty="0" smtClean="0">
                                    <a:solidFill>
                                      <a:prstClr val="black"/>
                                    </a:solidFill>
                                    <a:latin typeface="Cambria Math" panose="02040503050406030204" pitchFamily="18" charset="0"/>
                                  </a:rPr>
                                  <m:t>)</m:t>
                                </m:r>
                              </m:oMath>
                            </m:oMathPara>
                          </a14:m>
                          <a:endParaRPr lang="en-SG" sz="1800" dirty="0">
                            <a:solidFill>
                              <a:prstClr val="black"/>
                            </a:solidFill>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i="1" dirty="0" smtClean="0">
                                    <a:solidFill>
                                      <a:prstClr val="black"/>
                                    </a:solidFill>
                                    <a:latin typeface="Cambria Math" panose="02040503050406030204" pitchFamily="18" charset="0"/>
                                  </a:rPr>
                                  <m:t>𝑂</m:t>
                                </m:r>
                                <m:r>
                                  <a:rPr lang="en-US" sz="1800" i="1" dirty="0" smtClean="0">
                                    <a:solidFill>
                                      <a:prstClr val="black"/>
                                    </a:solidFill>
                                    <a:latin typeface="Cambria Math" panose="02040503050406030204" pitchFamily="18" charset="0"/>
                                  </a:rPr>
                                  <m:t>(</m:t>
                                </m:r>
                                <m:r>
                                  <a:rPr lang="en-US" sz="1800" i="1" dirty="0" smtClean="0">
                                    <a:solidFill>
                                      <a:prstClr val="black"/>
                                    </a:solidFill>
                                    <a:latin typeface="Cambria Math" panose="02040503050406030204" pitchFamily="18" charset="0"/>
                                  </a:rPr>
                                  <m:t>𝑏</m:t>
                                </m:r>
                                <m:r>
                                  <m:rPr>
                                    <m:sty m:val="p"/>
                                  </m:rPr>
                                  <a:rPr lang="en-US" sz="1800" b="0" i="0" dirty="0" smtClean="0">
                                    <a:solidFill>
                                      <a:prstClr val="black"/>
                                    </a:solidFill>
                                    <a:latin typeface="Cambria Math" panose="02040503050406030204" pitchFamily="18" charset="0"/>
                                  </a:rPr>
                                  <m:t>L</m:t>
                                </m:r>
                                <m:r>
                                  <a:rPr lang="en-US" sz="1800" dirty="0">
                                    <a:solidFill>
                                      <a:prstClr val="black"/>
                                    </a:solidFill>
                                    <a:latin typeface="Cambria Math" panose="02040503050406030204" pitchFamily="18" charset="0"/>
                                  </a:rPr>
                                  <m:t>)</m:t>
                                </m:r>
                              </m:oMath>
                            </m:oMathPara>
                          </a14:m>
                          <a:endParaRPr lang="en-SG" sz="1800" dirty="0">
                            <a:solidFill>
                              <a:prstClr val="black"/>
                            </a:solidFill>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18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853576394"/>
                  </p:ext>
                </p:extLst>
              </p:nvPr>
            </p:nvGraphicFramePr>
            <p:xfrm>
              <a:off x="457200" y="1987573"/>
              <a:ext cx="8229600" cy="1752600"/>
            </p:xfrm>
            <a:graphic>
              <a:graphicData uri="http://schemas.openxmlformats.org/drawingml/2006/table">
                <a:tbl>
                  <a:tblPr firstRow="1" bandRow="1">
                    <a:tableStyleId>{22838BEF-8BB2-4498-84A7-C5851F593DF1}</a:tableStyleId>
                  </a:tblPr>
                  <a:tblGrid>
                    <a:gridCol w="1932918">
                      <a:extLst>
                        <a:ext uri="{9D8B030D-6E8A-4147-A177-3AD203B41FA5}">
                          <a16:colId xmlns:a16="http://schemas.microsoft.com/office/drawing/2014/main" val="2357898690"/>
                        </a:ext>
                      </a:extLst>
                    </a:gridCol>
                    <a:gridCol w="6296682">
                      <a:extLst>
                        <a:ext uri="{9D8B030D-6E8A-4147-A177-3AD203B41FA5}">
                          <a16:colId xmlns:a16="http://schemas.microsoft.com/office/drawing/2014/main" val="1695685962"/>
                        </a:ext>
                      </a:extLst>
                    </a:gridCol>
                  </a:tblGrid>
                  <a:tr h="640080">
                    <a:tc>
                      <a:txBody>
                        <a:bodyPr/>
                        <a:lstStyle/>
                        <a:p>
                          <a:r>
                            <a:rPr lang="en-SG" sz="18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47" t="-3922" r="-403" b="-186275"/>
                          </a:stretch>
                        </a:blipFill>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47" t="-182759" r="-403" b="-227586"/>
                          </a:stretch>
                        </a:blipFill>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47" t="-273333" r="-403" b="-120000"/>
                          </a:stretch>
                        </a:blipFill>
                      </a:tcPr>
                    </a:tc>
                    <a:extLst>
                      <a:ext uri="{0D108BD9-81ED-4DB2-BD59-A6C34878D82A}">
                        <a16:rowId xmlns:a16="http://schemas.microsoft.com/office/drawing/2014/main" val="2534604715"/>
                      </a:ext>
                    </a:extLst>
                  </a:tr>
                  <a:tr h="370840">
                    <a:tc>
                      <a:txBody>
                        <a:bodyPr/>
                        <a:lstStyle/>
                        <a:p>
                          <a:r>
                            <a:rPr lang="en-SG" sz="18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Fallback>
      </mc:AlternateContent>
    </p:spTree>
    <p:extLst>
      <p:ext uri="{BB962C8B-B14F-4D97-AF65-F5344CB8AC3E}">
        <p14:creationId xmlns:p14="http://schemas.microsoft.com/office/powerpoint/2010/main" val="143181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Rational Agents</a:t>
            </a:r>
            <a:endParaRPr lang="en-SG" dirty="0"/>
          </a:p>
        </p:txBody>
      </p:sp>
      <p:sp>
        <p:nvSpPr>
          <p:cNvPr id="3" name="Content Placeholder 2"/>
          <p:cNvSpPr>
            <a:spLocks noGrp="1"/>
          </p:cNvSpPr>
          <p:nvPr>
            <p:ph idx="1"/>
          </p:nvPr>
        </p:nvSpPr>
        <p:spPr>
          <a:xfrm>
            <a:off x="457199" y="1185402"/>
            <a:ext cx="8466881" cy="3627229"/>
          </a:xfrm>
        </p:spPr>
        <p:txBody>
          <a:bodyPr>
            <a:noAutofit/>
          </a:bodyPr>
          <a:lstStyle/>
          <a:p>
            <a:pPr>
              <a:buClr>
                <a:schemeClr val="tx1"/>
              </a:buClr>
              <a:buSzPct val="100000"/>
              <a:buFont typeface="Arial" panose="020B0604020202020204" pitchFamily="34" charset="0"/>
              <a:buChar char="•"/>
            </a:pPr>
            <a:r>
              <a:rPr lang="en-SG" sz="2400" dirty="0"/>
              <a:t>A rational agent is one that does the </a:t>
            </a:r>
            <a:r>
              <a:rPr lang="en-SG" sz="2400" dirty="0">
                <a:solidFill>
                  <a:srgbClr val="160AFC"/>
                </a:solidFill>
              </a:rPr>
              <a:t>right</a:t>
            </a:r>
            <a:r>
              <a:rPr lang="en-SG" sz="2400" dirty="0"/>
              <a:t> thing</a:t>
            </a:r>
          </a:p>
          <a:p>
            <a:pPr>
              <a:buClr>
                <a:schemeClr val="tx1"/>
              </a:buClr>
              <a:buSzPct val="100000"/>
              <a:buFont typeface="Arial" panose="020B0604020202020204" pitchFamily="34" charset="0"/>
              <a:buChar char="•"/>
            </a:pPr>
            <a:r>
              <a:rPr lang="en-SG" sz="2400" dirty="0">
                <a:solidFill>
                  <a:srgbClr val="160AFC"/>
                </a:solidFill>
              </a:rPr>
              <a:t>Rational action</a:t>
            </a:r>
            <a:r>
              <a:rPr lang="en-SG" sz="2400" dirty="0"/>
              <a:t>: action that maximises the expected value of an objective </a:t>
            </a:r>
            <a:r>
              <a:rPr lang="en-SG" sz="2400" dirty="0">
                <a:solidFill>
                  <a:srgbClr val="160AFC"/>
                </a:solidFill>
              </a:rPr>
              <a:t>performance</a:t>
            </a:r>
            <a:r>
              <a:rPr lang="en-SG" sz="2400" dirty="0"/>
              <a:t> measure given the percept</a:t>
            </a:r>
            <a:r>
              <a:rPr lang="en-SG" sz="2400" dirty="0">
                <a:solidFill>
                  <a:srgbClr val="00B050"/>
                </a:solidFill>
              </a:rPr>
              <a:t> </a:t>
            </a:r>
            <a:r>
              <a:rPr lang="en-SG" sz="2400" dirty="0"/>
              <a:t>sequence to date</a:t>
            </a:r>
          </a:p>
          <a:p>
            <a:pPr>
              <a:buClr>
                <a:schemeClr val="tx1"/>
              </a:buClr>
              <a:buSzPct val="100000"/>
              <a:buFont typeface="Arial" panose="020B0604020202020204" pitchFamily="34" charset="0"/>
              <a:buChar char="•"/>
            </a:pPr>
            <a:r>
              <a:rPr lang="en-SG" sz="2400" dirty="0"/>
              <a:t>Rationality depends on/subject to:</a:t>
            </a:r>
          </a:p>
          <a:p>
            <a:pPr lvl="1">
              <a:lnSpc>
                <a:spcPct val="80000"/>
              </a:lnSpc>
              <a:buClr>
                <a:schemeClr val="tx1"/>
              </a:buClr>
              <a:buSzPct val="100000"/>
              <a:buFont typeface="Arial" panose="020B0604020202020204" pitchFamily="34" charset="0"/>
              <a:buChar char="•"/>
            </a:pPr>
            <a:r>
              <a:rPr lang="en-SG" sz="2400" dirty="0"/>
              <a:t>performance measure</a:t>
            </a:r>
          </a:p>
          <a:p>
            <a:pPr lvl="1">
              <a:lnSpc>
                <a:spcPct val="80000"/>
              </a:lnSpc>
              <a:buClr>
                <a:schemeClr val="tx1"/>
              </a:buClr>
              <a:buSzPct val="100000"/>
              <a:buFont typeface="Arial" panose="020B0604020202020204" pitchFamily="34" charset="0"/>
              <a:buChar char="•"/>
            </a:pPr>
            <a:r>
              <a:rPr lang="en-SG" sz="2400" dirty="0"/>
              <a:t>everything that the agent has perceived so far</a:t>
            </a:r>
          </a:p>
          <a:p>
            <a:pPr lvl="1">
              <a:lnSpc>
                <a:spcPct val="80000"/>
              </a:lnSpc>
              <a:buClr>
                <a:schemeClr val="tx1"/>
              </a:buClr>
              <a:buSzPct val="100000"/>
              <a:buFont typeface="Arial" panose="020B0604020202020204" pitchFamily="34" charset="0"/>
              <a:buChar char="•"/>
            </a:pPr>
            <a:r>
              <a:rPr lang="en-SG" sz="2400" dirty="0"/>
              <a:t>built-in knowledge about the environment</a:t>
            </a:r>
          </a:p>
          <a:p>
            <a:pPr lvl="1">
              <a:lnSpc>
                <a:spcPct val="80000"/>
              </a:lnSpc>
              <a:buClr>
                <a:schemeClr val="tx1"/>
              </a:buClr>
              <a:buSzPct val="100000"/>
              <a:buFont typeface="Arial" panose="020B0604020202020204" pitchFamily="34" charset="0"/>
              <a:buChar char="•"/>
            </a:pPr>
            <a:r>
              <a:rPr lang="en-SG" sz="2400" dirty="0"/>
              <a:t>actions that can be performed</a:t>
            </a:r>
          </a:p>
        </p:txBody>
      </p:sp>
    </p:spTree>
    <p:extLst>
      <p:ext uri="{BB962C8B-B14F-4D97-AF65-F5344CB8AC3E}">
        <p14:creationId xmlns:p14="http://schemas.microsoft.com/office/powerpoint/2010/main" val="3874535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Iterative Deepening Search</a:t>
            </a:r>
          </a:p>
        </p:txBody>
      </p:sp>
      <p:sp>
        <p:nvSpPr>
          <p:cNvPr id="3" name="Content Placeholder 2"/>
          <p:cNvSpPr>
            <a:spLocks noGrp="1"/>
          </p:cNvSpPr>
          <p:nvPr>
            <p:ph idx="1"/>
          </p:nvPr>
        </p:nvSpPr>
        <p:spPr>
          <a:xfrm>
            <a:off x="461395" y="1140962"/>
            <a:ext cx="8359422" cy="457199"/>
          </a:xfrm>
        </p:spPr>
        <p:txBody>
          <a:bodyPr>
            <a:noAutofit/>
          </a:bodyPr>
          <a:lstStyle/>
          <a:p>
            <a:pPr marL="0" indent="0">
              <a:buNone/>
            </a:pPr>
            <a:r>
              <a:rPr lang="en-SG" sz="2000" dirty="0"/>
              <a:t>Iteratively estimate the max depth / of DLS one-by-one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843" t="-1" r="2734" b="81611"/>
          <a:stretch/>
        </p:blipFill>
        <p:spPr>
          <a:xfrm>
            <a:off x="1724301" y="1598162"/>
            <a:ext cx="7096516" cy="1891632"/>
          </a:xfrm>
          <a:prstGeom prst="rect">
            <a:avLst/>
          </a:prstGeom>
        </p:spPr>
      </p:pic>
      <p:sp>
        <p:nvSpPr>
          <p:cNvPr id="5" name="TextBox 4"/>
          <p:cNvSpPr txBox="1"/>
          <p:nvPr/>
        </p:nvSpPr>
        <p:spPr>
          <a:xfrm>
            <a:off x="457200" y="1682679"/>
            <a:ext cx="1136097"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Limit = 0</a:t>
            </a:r>
          </a:p>
        </p:txBody>
      </p:sp>
      <p:sp>
        <p:nvSpPr>
          <p:cNvPr id="11" name="TextBox 10"/>
          <p:cNvSpPr txBox="1"/>
          <p:nvPr/>
        </p:nvSpPr>
        <p:spPr>
          <a:xfrm>
            <a:off x="457199" y="2441466"/>
            <a:ext cx="1136097"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Limit = 1</a:t>
            </a:r>
          </a:p>
        </p:txBody>
      </p:sp>
    </p:spTree>
    <p:extLst>
      <p:ext uri="{BB962C8B-B14F-4D97-AF65-F5344CB8AC3E}">
        <p14:creationId xmlns:p14="http://schemas.microsoft.com/office/powerpoint/2010/main" val="6835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Iterative Deepening Search</a:t>
            </a:r>
          </a:p>
        </p:txBody>
      </p:sp>
      <p:sp>
        <p:nvSpPr>
          <p:cNvPr id="3" name="Content Placeholder 2"/>
          <p:cNvSpPr>
            <a:spLocks noGrp="1"/>
          </p:cNvSpPr>
          <p:nvPr>
            <p:ph idx="1"/>
          </p:nvPr>
        </p:nvSpPr>
        <p:spPr>
          <a:xfrm>
            <a:off x="461395" y="1140962"/>
            <a:ext cx="8359422" cy="457199"/>
          </a:xfrm>
        </p:spPr>
        <p:txBody>
          <a:bodyPr>
            <a:noAutofit/>
          </a:bodyPr>
          <a:lstStyle/>
          <a:p>
            <a:pPr marL="0" indent="0">
              <a:buNone/>
            </a:pPr>
            <a:r>
              <a:rPr lang="en-SG" sz="2000" dirty="0"/>
              <a:t>Iteratively estimate the max depth / of DLS one-by-one</a:t>
            </a:r>
          </a:p>
        </p:txBody>
      </p:sp>
      <p:sp>
        <p:nvSpPr>
          <p:cNvPr id="5" name="TextBox 4"/>
          <p:cNvSpPr txBox="1"/>
          <p:nvPr/>
        </p:nvSpPr>
        <p:spPr>
          <a:xfrm>
            <a:off x="457200" y="1682679"/>
            <a:ext cx="1136097"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Limit = 2</a:t>
            </a:r>
          </a:p>
        </p:txBody>
      </p:sp>
      <p:grpSp>
        <p:nvGrpSpPr>
          <p:cNvPr id="8" name="Group 7"/>
          <p:cNvGrpSpPr/>
          <p:nvPr/>
        </p:nvGrpSpPr>
        <p:grpSpPr>
          <a:xfrm>
            <a:off x="1499788" y="1648813"/>
            <a:ext cx="7187012" cy="2324876"/>
            <a:chOff x="1499788" y="1648813"/>
            <a:chExt cx="7187012" cy="2324876"/>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9448" b="51161"/>
            <a:stretch/>
          </p:blipFill>
          <p:spPr>
            <a:xfrm>
              <a:off x="1499788" y="1648813"/>
              <a:ext cx="7187012" cy="2324876"/>
            </a:xfrm>
            <a:prstGeom prst="rect">
              <a:avLst/>
            </a:prstGeom>
          </p:spPr>
        </p:pic>
        <p:sp>
          <p:nvSpPr>
            <p:cNvPr id="6" name="Rectangle 5"/>
            <p:cNvSpPr/>
            <p:nvPr/>
          </p:nvSpPr>
          <p:spPr>
            <a:xfrm>
              <a:off x="1499788" y="1896533"/>
              <a:ext cx="633812" cy="259645"/>
            </a:xfrm>
            <a:prstGeom prst="rect">
              <a:avLst/>
            </a:prstGeom>
            <a:solidFill>
              <a:srgbClr val="FDFD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93929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Iterative Deepening Search</a:t>
            </a:r>
          </a:p>
        </p:txBody>
      </p:sp>
      <p:sp>
        <p:nvSpPr>
          <p:cNvPr id="3" name="Content Placeholder 2"/>
          <p:cNvSpPr>
            <a:spLocks noGrp="1"/>
          </p:cNvSpPr>
          <p:nvPr>
            <p:ph idx="1"/>
          </p:nvPr>
        </p:nvSpPr>
        <p:spPr>
          <a:xfrm>
            <a:off x="461395" y="1140962"/>
            <a:ext cx="8359422" cy="457199"/>
          </a:xfrm>
        </p:spPr>
        <p:txBody>
          <a:bodyPr>
            <a:noAutofit/>
          </a:bodyPr>
          <a:lstStyle/>
          <a:p>
            <a:pPr marL="0" indent="0">
              <a:buNone/>
            </a:pPr>
            <a:r>
              <a:rPr lang="en-SG" sz="2000" dirty="0"/>
              <a:t>Iteratively estimate the max depth / of DLS one-by-one</a:t>
            </a:r>
          </a:p>
        </p:txBody>
      </p:sp>
      <p:grpSp>
        <p:nvGrpSpPr>
          <p:cNvPr id="10" name="Group 9"/>
          <p:cNvGrpSpPr/>
          <p:nvPr/>
        </p:nvGrpSpPr>
        <p:grpSpPr>
          <a:xfrm>
            <a:off x="1240235" y="1598161"/>
            <a:ext cx="7650987" cy="3199617"/>
            <a:chOff x="1240235" y="1598161"/>
            <a:chExt cx="7650987" cy="3199617"/>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403"/>
            <a:stretch/>
          </p:blipFill>
          <p:spPr>
            <a:xfrm>
              <a:off x="1240235" y="1598161"/>
              <a:ext cx="7650987" cy="3199617"/>
            </a:xfrm>
            <a:prstGeom prst="rect">
              <a:avLst/>
            </a:prstGeom>
          </p:spPr>
        </p:pic>
        <p:sp>
          <p:nvSpPr>
            <p:cNvPr id="4" name="Rectangle 3"/>
            <p:cNvSpPr/>
            <p:nvPr/>
          </p:nvSpPr>
          <p:spPr>
            <a:xfrm>
              <a:off x="1240235" y="1682679"/>
              <a:ext cx="633721" cy="281588"/>
            </a:xfrm>
            <a:prstGeom prst="rect">
              <a:avLst/>
            </a:prstGeom>
            <a:solidFill>
              <a:srgbClr val="FDFD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5" name="TextBox 4"/>
          <p:cNvSpPr txBox="1"/>
          <p:nvPr/>
        </p:nvSpPr>
        <p:spPr>
          <a:xfrm>
            <a:off x="457200" y="1682679"/>
            <a:ext cx="1136097"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Limit = 3</a:t>
            </a:r>
          </a:p>
        </p:txBody>
      </p:sp>
    </p:spTree>
    <p:extLst>
      <p:ext uri="{BB962C8B-B14F-4D97-AF65-F5344CB8AC3E}">
        <p14:creationId xmlns:p14="http://schemas.microsoft.com/office/powerpoint/2010/main" val="1432241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867481" y="2878160"/>
              <a:ext cx="7621764" cy="1483360"/>
            </p:xfrm>
            <a:graphic>
              <a:graphicData uri="http://schemas.openxmlformats.org/drawingml/2006/table">
                <a:tbl>
                  <a:tblPr firstRow="1" bandRow="1">
                    <a:tableStyleId>{22838BEF-8BB2-4498-84A7-C5851F593DF1}</a:tableStyleId>
                  </a:tblPr>
                  <a:tblGrid>
                    <a:gridCol w="1790153">
                      <a:extLst>
                        <a:ext uri="{9D8B030D-6E8A-4147-A177-3AD203B41FA5}">
                          <a16:colId xmlns:a16="http://schemas.microsoft.com/office/drawing/2014/main" val="2357898690"/>
                        </a:ext>
                      </a:extLst>
                    </a:gridCol>
                    <a:gridCol w="5831611">
                      <a:extLst>
                        <a:ext uri="{9D8B030D-6E8A-4147-A177-3AD203B41FA5}">
                          <a16:colId xmlns:a16="http://schemas.microsoft.com/office/drawing/2014/main" val="1695685962"/>
                        </a:ext>
                      </a:extLst>
                    </a:gridCol>
                  </a:tblGrid>
                  <a:tr h="370840">
                    <a:tc>
                      <a:txBody>
                        <a:bodyPr/>
                        <a:lstStyle/>
                        <a:p>
                          <a:r>
                            <a:rPr lang="en-SG" sz="18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SG" sz="1800" b="0" dirty="0">
                              <a:solidFill>
                                <a:prstClr val="black"/>
                              </a:solidFill>
                              <a:latin typeface="Arial" panose="020B0604020202020204" pitchFamily="34" charset="0"/>
                              <a:cs typeface="Arial" panose="020B0604020202020204" pitchFamily="34" charset="0"/>
                            </a:rPr>
                            <a:t>Yes</a:t>
                          </a:r>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indent="0">
                            <a:buClr>
                              <a:prstClr val="black"/>
                            </a:buClr>
                            <a:buSzPct val="50000"/>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i="1" dirty="0" smtClean="0">
                                    <a:solidFill>
                                      <a:prstClr val="black"/>
                                    </a:solidFill>
                                    <a:latin typeface="Cambria Math" panose="02040503050406030204" pitchFamily="18" charset="0"/>
                                  </a:rPr>
                                  <m:t>𝑂</m:t>
                                </m:r>
                                <m:r>
                                  <a:rPr lang="en-US" i="1" dirty="0" smtClean="0">
                                    <a:solidFill>
                                      <a:prstClr val="black"/>
                                    </a:solidFill>
                                    <a:latin typeface="Cambria Math" panose="02040503050406030204" pitchFamily="18" charset="0"/>
                                  </a:rPr>
                                  <m:t>(</m:t>
                                </m:r>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𝑏</m:t>
                                    </m:r>
                                  </m:e>
                                  <m:sup>
                                    <m:r>
                                      <a:rPr lang="en-US" i="1" dirty="0">
                                        <a:solidFill>
                                          <a:prstClr val="black"/>
                                        </a:solidFill>
                                        <a:latin typeface="Cambria Math" panose="02040503050406030204" pitchFamily="18" charset="0"/>
                                      </a:rPr>
                                      <m:t>𝑑</m:t>
                                    </m:r>
                                  </m:sup>
                                </m:sSup>
                                <m:r>
                                  <m:rPr>
                                    <m:nor/>
                                  </m:rPr>
                                  <a:rPr lang="en-SG" dirty="0">
                                    <a:solidFill>
                                      <a:prstClr val="black"/>
                                    </a:solidFill>
                                  </a:rPr>
                                  <m:t>)</m:t>
                                </m:r>
                              </m:oMath>
                            </m:oMathPara>
                          </a14:m>
                          <a:endParaRPr lang="en-SG" dirty="0">
                            <a:solidFill>
                              <a:prstClr val="black"/>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indent="0">
                            <a:buClr>
                              <a:prstClr val="black"/>
                            </a:buClr>
                            <a:buSzPct val="50000"/>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i="1" dirty="0" smtClean="0">
                                    <a:solidFill>
                                      <a:prstClr val="black"/>
                                    </a:solidFill>
                                    <a:latin typeface="Cambria Math" panose="02040503050406030204" pitchFamily="18" charset="0"/>
                                  </a:rPr>
                                  <m:t>𝑂</m:t>
                                </m:r>
                                <m:r>
                                  <a:rPr lang="en-US" i="1" dirty="0" smtClean="0">
                                    <a:solidFill>
                                      <a:prstClr val="black"/>
                                    </a:solidFill>
                                    <a:latin typeface="Cambria Math" panose="02040503050406030204" pitchFamily="18" charset="0"/>
                                  </a:rPr>
                                  <m:t>(</m:t>
                                </m:r>
                                <m:r>
                                  <a:rPr lang="en-US" i="1" dirty="0" smtClean="0">
                                    <a:solidFill>
                                      <a:prstClr val="black"/>
                                    </a:solidFill>
                                    <a:latin typeface="Cambria Math" panose="02040503050406030204" pitchFamily="18" charset="0"/>
                                  </a:rPr>
                                  <m:t>𝑏𝑑</m:t>
                                </m:r>
                                <m:r>
                                  <m:rPr>
                                    <m:nor/>
                                  </m:rPr>
                                  <a:rPr lang="en-SG" dirty="0">
                                    <a:solidFill>
                                      <a:prstClr val="black"/>
                                    </a:solidFill>
                                  </a:rPr>
                                  <m:t>)</m:t>
                                </m:r>
                              </m:oMath>
                            </m:oMathPara>
                          </a14:m>
                          <a:endParaRPr lang="en-SG" dirty="0">
                            <a:solidFill>
                              <a:prstClr val="black"/>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18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949154547"/>
                  </p:ext>
                </p:extLst>
              </p:nvPr>
            </p:nvGraphicFramePr>
            <p:xfrm>
              <a:off x="867481" y="2878160"/>
              <a:ext cx="7621764" cy="1483360"/>
            </p:xfrm>
            <a:graphic>
              <a:graphicData uri="http://schemas.openxmlformats.org/drawingml/2006/table">
                <a:tbl>
                  <a:tblPr firstRow="1" bandRow="1">
                    <a:tableStyleId>{22838BEF-8BB2-4498-84A7-C5851F593DF1}</a:tableStyleId>
                  </a:tblPr>
                  <a:tblGrid>
                    <a:gridCol w="1790153">
                      <a:extLst>
                        <a:ext uri="{9D8B030D-6E8A-4147-A177-3AD203B41FA5}">
                          <a16:colId xmlns:a16="http://schemas.microsoft.com/office/drawing/2014/main" val="2357898690"/>
                        </a:ext>
                      </a:extLst>
                    </a:gridCol>
                    <a:gridCol w="5831611">
                      <a:extLst>
                        <a:ext uri="{9D8B030D-6E8A-4147-A177-3AD203B41FA5}">
                          <a16:colId xmlns:a16="http://schemas.microsoft.com/office/drawing/2014/main" val="1695685962"/>
                        </a:ext>
                      </a:extLst>
                    </a:gridCol>
                  </a:tblGrid>
                  <a:tr h="370840">
                    <a:tc>
                      <a:txBody>
                        <a:bodyPr/>
                        <a:lstStyle/>
                        <a:p>
                          <a:r>
                            <a:rPr lang="en-SG" sz="1800" b="0" dirty="0" smtClean="0">
                              <a:latin typeface="Arial" panose="020B0604020202020204" pitchFamily="34" charset="0"/>
                              <a:cs typeface="Arial" panose="020B0604020202020204" pitchFamily="34" charset="0"/>
                            </a:rPr>
                            <a:t>Complete</a:t>
                          </a:r>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SG" sz="1800" b="0" dirty="0" smtClean="0">
                              <a:solidFill>
                                <a:prstClr val="black"/>
                              </a:solidFill>
                              <a:latin typeface="Arial" panose="020B0604020202020204" pitchFamily="34" charset="0"/>
                              <a:cs typeface="Arial" panose="020B0604020202020204" pitchFamily="34" charset="0"/>
                            </a:rPr>
                            <a:t>Yes</a:t>
                          </a:r>
                          <a:endParaRPr lang="en-SG" sz="1800" b="0" dirty="0" smtClean="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25" t="-108197" r="-209" b="-224590"/>
                          </a:stretch>
                        </a:blipFill>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25" t="-208197" r="-209" b="-124590"/>
                          </a:stretch>
                        </a:blipFill>
                      </a:tcPr>
                    </a:tc>
                    <a:extLst>
                      <a:ext uri="{0D108BD9-81ED-4DB2-BD59-A6C34878D82A}">
                        <a16:rowId xmlns:a16="http://schemas.microsoft.com/office/drawing/2014/main" val="2534604715"/>
                      </a:ext>
                    </a:extLst>
                  </a:tr>
                  <a:tr h="370840">
                    <a:tc>
                      <a:txBody>
                        <a:bodyPr/>
                        <a:lstStyle/>
                        <a:p>
                          <a:r>
                            <a:rPr lang="en-SG" sz="1800" dirty="0" smtClean="0">
                              <a:latin typeface="Arial" panose="020B0604020202020204" pitchFamily="34" charset="0"/>
                              <a:cs typeface="Arial" panose="020B0604020202020204" pitchFamily="34" charset="0"/>
                            </a:rPr>
                            <a:t>Optimal</a:t>
                          </a:r>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Fallback>
      </mc:AlternateContent>
      <p:sp>
        <p:nvSpPr>
          <p:cNvPr id="2" name="Title 1"/>
          <p:cNvSpPr>
            <a:spLocks noGrp="1"/>
          </p:cNvSpPr>
          <p:nvPr>
            <p:ph type="title"/>
          </p:nvPr>
        </p:nvSpPr>
        <p:spPr/>
        <p:txBody>
          <a:bodyPr>
            <a:normAutofit fontScale="90000"/>
          </a:bodyPr>
          <a:lstStyle/>
          <a:p>
            <a:pPr algn="l"/>
            <a:r>
              <a:rPr lang="en-SG" b="1" dirty="0"/>
              <a:t>Iterative Deepening Search...</a:t>
            </a:r>
          </a:p>
        </p:txBody>
      </p:sp>
      <mc:AlternateContent xmlns:mc="http://schemas.openxmlformats.org/markup-compatibility/2006" xmlns:a14="http://schemas.microsoft.com/office/drawing/2010/main">
        <mc:Choice Requires="a14">
          <p:sp>
            <p:nvSpPr>
              <p:cNvPr id="3" name="TextBox 2"/>
              <p:cNvSpPr txBox="1"/>
              <p:nvPr/>
            </p:nvSpPr>
            <p:spPr>
              <a:xfrm>
                <a:off x="867481" y="1190668"/>
                <a:ext cx="7621764" cy="1600438"/>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Function</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ITERATIVE-DEEPENING-SEARCH(</a:t>
                </a:r>
                <a:r>
                  <a:rPr kumimoji="0" lang="en-US" sz="1400" b="0" i="1"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problem</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returns</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 solution sequence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inputs</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0" i="1"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problem</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 problem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for</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0" i="1"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depth</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oMath>
                </a14:m>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to </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do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if DEPTH-LIMITED-SEARCH(</a:t>
                </a:r>
                <a:r>
                  <a:rPr kumimoji="0" lang="en-US" sz="1400" b="0" i="1"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problem, depth</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succeeds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then return </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its result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end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return</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failure </a:t>
                </a:r>
              </a:p>
            </p:txBody>
          </p:sp>
        </mc:Choice>
        <mc:Fallback xmlns="">
          <p:sp>
            <p:nvSpPr>
              <p:cNvPr id="3" name="TextBox 2"/>
              <p:cNvSpPr txBox="1">
                <a:spLocks noRot="1" noChangeAspect="1" noMove="1" noResize="1" noEditPoints="1" noAdjustHandles="1" noChangeArrowheads="1" noChangeShapeType="1" noTextEdit="1"/>
              </p:cNvSpPr>
              <p:nvPr/>
            </p:nvSpPr>
            <p:spPr>
              <a:xfrm>
                <a:off x="867481" y="1190668"/>
                <a:ext cx="7621764" cy="1600438"/>
              </a:xfrm>
              <a:prstGeom prst="rect">
                <a:avLst/>
              </a:prstGeom>
              <a:blipFill>
                <a:blip r:embed="rId4"/>
                <a:stretch>
                  <a:fillRect l="-160" b="-2642"/>
                </a:stretch>
              </a:blipFill>
              <a:ln>
                <a:solidFill>
                  <a:schemeClr val="tx1"/>
                </a:solidFill>
              </a:ln>
            </p:spPr>
            <p:txBody>
              <a:bodyPr/>
              <a:lstStyle/>
              <a:p>
                <a:r>
                  <a:rPr lang="en-SG">
                    <a:noFill/>
                  </a:rPr>
                  <a:t> </a:t>
                </a:r>
              </a:p>
            </p:txBody>
          </p:sp>
        </mc:Fallback>
      </mc:AlternateContent>
    </p:spTree>
    <p:extLst>
      <p:ext uri="{BB962C8B-B14F-4D97-AF65-F5344CB8AC3E}">
        <p14:creationId xmlns:p14="http://schemas.microsoft.com/office/powerpoint/2010/main" val="220771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8303" y="1488224"/>
            <a:ext cx="3859938" cy="1777490"/>
          </a:xfrm>
        </p:spPr>
        <p:txBody>
          <a:bodyPr>
            <a:normAutofit fontScale="90000"/>
          </a:bodyPr>
          <a:lstStyle/>
          <a:p>
            <a:r>
              <a:rPr lang="en-SG" sz="2700" b="1" dirty="0">
                <a:solidFill>
                  <a:schemeClr val="bg1"/>
                </a:solidFill>
              </a:rPr>
              <a:t>CZ3005</a:t>
            </a:r>
            <a:br>
              <a:rPr lang="en-SG" sz="2700" b="1" dirty="0">
                <a:solidFill>
                  <a:schemeClr val="bg1"/>
                </a:solidFill>
              </a:rPr>
            </a:br>
            <a:r>
              <a:rPr lang="en-SG" sz="2700" b="1" dirty="0">
                <a:solidFill>
                  <a:schemeClr val="bg1"/>
                </a:solidFill>
              </a:rPr>
              <a:t>Artificial Intelligence</a:t>
            </a:r>
            <a:br>
              <a:rPr lang="en-SG" sz="2700" b="1" dirty="0">
                <a:solidFill>
                  <a:schemeClr val="bg1"/>
                </a:solidFill>
              </a:rPr>
            </a:br>
            <a:br>
              <a:rPr lang="en-SG" sz="2700" b="1" dirty="0">
                <a:solidFill>
                  <a:schemeClr val="bg1"/>
                </a:solidFill>
              </a:rPr>
            </a:br>
            <a:r>
              <a:rPr lang="fr-FR" altLang="en-US" sz="2700" b="1" dirty="0">
                <a:solidFill>
                  <a:srgbClr val="FFC000"/>
                </a:solidFill>
              </a:rPr>
              <a:t>Intelligent Agents and </a:t>
            </a:r>
            <a:r>
              <a:rPr lang="fr-FR" altLang="en-US" sz="2700" b="1" dirty="0" err="1">
                <a:solidFill>
                  <a:srgbClr val="FFC000"/>
                </a:solidFill>
              </a:rPr>
              <a:t>Search</a:t>
            </a:r>
            <a:br>
              <a:rPr lang="fr-FR" altLang="en-US" sz="3200" b="1" dirty="0">
                <a:solidFill>
                  <a:srgbClr val="FFC000"/>
                </a:solidFill>
              </a:rPr>
            </a:br>
            <a:endParaRPr lang="en-US" sz="3000" b="1" dirty="0">
              <a:solidFill>
                <a:srgbClr val="FFC000"/>
              </a:solidFill>
              <a:cs typeface="Arial"/>
            </a:endParaRPr>
          </a:p>
        </p:txBody>
      </p:sp>
      <p:sp>
        <p:nvSpPr>
          <p:cNvPr id="3" name="Subtitle 2"/>
          <p:cNvSpPr>
            <a:spLocks noGrp="1"/>
          </p:cNvSpPr>
          <p:nvPr>
            <p:ph type="subTitle" idx="1"/>
          </p:nvPr>
        </p:nvSpPr>
        <p:spPr>
          <a:xfrm>
            <a:off x="0" y="3265714"/>
            <a:ext cx="5192500" cy="1444067"/>
          </a:xfrm>
        </p:spPr>
        <p:txBody>
          <a:bodyPr>
            <a:normAutofit fontScale="92500" lnSpcReduction="20000"/>
          </a:bodyPr>
          <a:lstStyle/>
          <a:p>
            <a:pPr algn="l"/>
            <a:r>
              <a:rPr lang="en-US" sz="1800" dirty="0">
                <a:solidFill>
                  <a:srgbClr val="FFFFFF"/>
                </a:solidFill>
                <a:cs typeface="Arial"/>
              </a:rPr>
              <a:t>Asst/P </a:t>
            </a:r>
            <a:r>
              <a:rPr lang="en-US" sz="1800" dirty="0" err="1">
                <a:solidFill>
                  <a:srgbClr val="FFFFFF"/>
                </a:solidFill>
                <a:cs typeface="Arial"/>
              </a:rPr>
              <a:t>Hanwang</a:t>
            </a:r>
            <a:r>
              <a:rPr lang="en-US" sz="1800" dirty="0">
                <a:solidFill>
                  <a:srgbClr val="FFFFFF"/>
                </a:solidFill>
                <a:cs typeface="Arial"/>
              </a:rPr>
              <a:t> Zhang</a:t>
            </a:r>
          </a:p>
          <a:p>
            <a:pPr algn="l"/>
            <a:endParaRPr lang="en-US" sz="1800" dirty="0">
              <a:solidFill>
                <a:srgbClr val="FFFFFF"/>
              </a:solidFill>
              <a:cs typeface="Arial"/>
            </a:endParaRPr>
          </a:p>
          <a:p>
            <a:pPr algn="l"/>
            <a:r>
              <a:rPr lang="en-US" altLang="zh-CN" sz="1800" dirty="0">
                <a:solidFill>
                  <a:schemeClr val="bg1"/>
                </a:solidFill>
              </a:rPr>
              <a:t>https://</a:t>
            </a:r>
            <a:r>
              <a:rPr lang="en-US" altLang="zh-CN" sz="1800" dirty="0" err="1">
                <a:solidFill>
                  <a:schemeClr val="bg1"/>
                </a:solidFill>
              </a:rPr>
              <a:t>personal.ntu.edu.sg</a:t>
            </a:r>
            <a:r>
              <a:rPr lang="en-US" altLang="zh-CN" sz="1800" dirty="0">
                <a:solidFill>
                  <a:schemeClr val="bg1"/>
                </a:solidFill>
              </a:rPr>
              <a:t>/</a:t>
            </a:r>
            <a:r>
              <a:rPr lang="en-US" altLang="zh-CN" sz="1800" dirty="0" err="1">
                <a:solidFill>
                  <a:schemeClr val="bg1"/>
                </a:solidFill>
              </a:rPr>
              <a:t>hanwangzhang</a:t>
            </a:r>
            <a:r>
              <a:rPr lang="en-US" altLang="zh-CN" sz="1800" dirty="0">
                <a:solidFill>
                  <a:schemeClr val="bg1"/>
                </a:solidFill>
              </a:rPr>
              <a:t>/ </a:t>
            </a:r>
          </a:p>
          <a:p>
            <a:pPr algn="l"/>
            <a:r>
              <a:rPr lang="en-US" altLang="zh-CN" sz="1800" i="1" dirty="0">
                <a:solidFill>
                  <a:schemeClr val="bg1"/>
                </a:solidFill>
              </a:rPr>
              <a:t>Email</a:t>
            </a:r>
            <a:r>
              <a:rPr lang="en-US" altLang="zh-CN" sz="1800" dirty="0">
                <a:solidFill>
                  <a:schemeClr val="bg1"/>
                </a:solidFill>
              </a:rPr>
              <a:t>: </a:t>
            </a:r>
            <a:r>
              <a:rPr lang="en-US" altLang="zh-CN" sz="1800" dirty="0" err="1">
                <a:solidFill>
                  <a:schemeClr val="bg1"/>
                </a:solidFill>
              </a:rPr>
              <a:t>hanwangzhang@ntu.edu.sg</a:t>
            </a:r>
            <a:endParaRPr lang="en-US" altLang="zh-CN" sz="1800" dirty="0">
              <a:solidFill>
                <a:schemeClr val="bg1"/>
              </a:solidFill>
            </a:endParaRPr>
          </a:p>
          <a:p>
            <a:pPr algn="l"/>
            <a:r>
              <a:rPr lang="en-US" altLang="zh-CN" sz="1800" i="1" dirty="0">
                <a:solidFill>
                  <a:schemeClr val="bg1"/>
                </a:solidFill>
              </a:rPr>
              <a:t>Office</a:t>
            </a:r>
            <a:r>
              <a:rPr lang="en-US" altLang="zh-CN" sz="1800" dirty="0">
                <a:solidFill>
                  <a:schemeClr val="bg1"/>
                </a:solidFill>
              </a:rPr>
              <a:t>: N4-02c-87</a:t>
            </a:r>
          </a:p>
        </p:txBody>
      </p:sp>
    </p:spTree>
    <p:extLst>
      <p:ext uri="{BB962C8B-B14F-4D97-AF65-F5344CB8AC3E}">
        <p14:creationId xmlns:p14="http://schemas.microsoft.com/office/powerpoint/2010/main" val="3306622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Summary </a:t>
            </a:r>
            <a:r>
              <a:rPr lang="en-SG" sz="1650" dirty="0"/>
              <a:t>(we make assumptions for optimality)</a:t>
            </a: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1517735777"/>
                  </p:ext>
                </p:extLst>
              </p:nvPr>
            </p:nvGraphicFramePr>
            <p:xfrm>
              <a:off x="307621" y="1299635"/>
              <a:ext cx="8528757" cy="2544939"/>
            </p:xfrm>
            <a:graphic>
              <a:graphicData uri="http://schemas.openxmlformats.org/drawingml/2006/table">
                <a:tbl>
                  <a:tblPr firstRow="1" firstCol="1" bandRow="1"/>
                  <a:tblGrid>
                    <a:gridCol w="1163213">
                      <a:extLst>
                        <a:ext uri="{9D8B030D-6E8A-4147-A177-3AD203B41FA5}">
                          <a16:colId xmlns:a16="http://schemas.microsoft.com/office/drawing/2014/main" val="20000"/>
                        </a:ext>
                      </a:extLst>
                    </a:gridCol>
                    <a:gridCol w="1163213">
                      <a:extLst>
                        <a:ext uri="{9D8B030D-6E8A-4147-A177-3AD203B41FA5}">
                          <a16:colId xmlns:a16="http://schemas.microsoft.com/office/drawing/2014/main" val="20001"/>
                        </a:ext>
                      </a:extLst>
                    </a:gridCol>
                    <a:gridCol w="1164084">
                      <a:extLst>
                        <a:ext uri="{9D8B030D-6E8A-4147-A177-3AD203B41FA5}">
                          <a16:colId xmlns:a16="http://schemas.microsoft.com/office/drawing/2014/main" val="20002"/>
                        </a:ext>
                      </a:extLst>
                    </a:gridCol>
                    <a:gridCol w="1163213">
                      <a:extLst>
                        <a:ext uri="{9D8B030D-6E8A-4147-A177-3AD203B41FA5}">
                          <a16:colId xmlns:a16="http://schemas.microsoft.com/office/drawing/2014/main" val="20003"/>
                        </a:ext>
                      </a:extLst>
                    </a:gridCol>
                    <a:gridCol w="1267300">
                      <a:extLst>
                        <a:ext uri="{9D8B030D-6E8A-4147-A177-3AD203B41FA5}">
                          <a16:colId xmlns:a16="http://schemas.microsoft.com/office/drawing/2014/main" val="20004"/>
                        </a:ext>
                      </a:extLst>
                    </a:gridCol>
                    <a:gridCol w="1207911">
                      <a:extLst>
                        <a:ext uri="{9D8B030D-6E8A-4147-A177-3AD203B41FA5}">
                          <a16:colId xmlns:a16="http://schemas.microsoft.com/office/drawing/2014/main" val="20005"/>
                        </a:ext>
                      </a:extLst>
                    </a:gridCol>
                    <a:gridCol w="1399823">
                      <a:extLst>
                        <a:ext uri="{9D8B030D-6E8A-4147-A177-3AD203B41FA5}">
                          <a16:colId xmlns:a16="http://schemas.microsoft.com/office/drawing/2014/main" val="20006"/>
                        </a:ext>
                      </a:extLst>
                    </a:gridCol>
                  </a:tblGrid>
                  <a:tr h="1079157">
                    <a:tc>
                      <a:txBody>
                        <a:bodyPr/>
                        <a:lstStyle/>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Criterion</a:t>
                          </a:r>
                        </a:p>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Breadth-first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Uniform-Cost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Depth-First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Depth-Limited</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Iterative</a:t>
                          </a:r>
                        </a:p>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Deepening</a:t>
                          </a:r>
                        </a:p>
                        <a:p>
                          <a:pPr marL="0" marR="0" algn="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Bidirectional (if applicable)</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alpha val="50000"/>
                          </a:schemeClr>
                        </a:solidFill>
                      </a:tcPr>
                    </a:tc>
                    <a:extLst>
                      <a:ext uri="{0D108BD9-81ED-4DB2-BD59-A6C34878D82A}">
                        <a16:rowId xmlns:a16="http://schemas.microsoft.com/office/drawing/2014/main" val="10000"/>
                      </a:ext>
                    </a:extLst>
                  </a:tr>
                  <a:tr h="373172">
                    <a:tc>
                      <a:txBody>
                        <a:bodyPr/>
                        <a:lstStyle/>
                        <a:p>
                          <a:pPr marL="0" marR="0" algn="l">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Time</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sup>
                                </m:sSup>
                              </m:oMath>
                            </m:oMathPara>
                          </a14:m>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sup>
                                </m:sSup>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m:rPr>
                                        <m:sty m:val="p"/>
                                      </m:rPr>
                                      <a:rPr lang="en-US" sz="1800" i="1">
                                        <a:effectLst/>
                                        <a:latin typeface="Cambria Math" panose="02040503050406030204" pitchFamily="18" charset="0"/>
                                        <a:ea typeface="SimSun" panose="02010600030101010101" pitchFamily="2" charset="-122"/>
                                        <a:cs typeface="Times New Roman" panose="02020603050405020304" pitchFamily="18" charset="0"/>
                                      </a:rPr>
                                      <m:t>d</m:t>
                                    </m:r>
                                  </m:sup>
                                </m:sSup>
                              </m:oMath>
                            </m:oMathPara>
                          </a14:m>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𝑙</m:t>
                                    </m:r>
                                  </m:sup>
                                </m:sSup>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sup>
                                </m:sSup>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smtClean="0">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𝑑</m:t>
                                    </m:r>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up>
                                </m:sSup>
                              </m:oMath>
                            </m:oMathPara>
                          </a14:m>
                          <a:endPar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solidFill>
                          <a:schemeClr val="bg1">
                            <a:lumMod val="75000"/>
                            <a:alpha val="50000"/>
                          </a:schemeClr>
                        </a:solidFill>
                      </a:tcPr>
                    </a:tc>
                    <a:extLst>
                      <a:ext uri="{0D108BD9-81ED-4DB2-BD59-A6C34878D82A}">
                        <a16:rowId xmlns:a16="http://schemas.microsoft.com/office/drawing/2014/main" val="10001"/>
                      </a:ext>
                    </a:extLst>
                  </a:tr>
                  <a:tr h="373172">
                    <a:tc>
                      <a:txBody>
                        <a:bodyPr/>
                        <a:lstStyle/>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Space</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sup>
                                </m:sSup>
                              </m:oMath>
                            </m:oMathPara>
                          </a14:m>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sup>
                                </m:sSup>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SimSun" panose="02010600030101010101" pitchFamily="2" charset="-122"/>
                                    <a:cs typeface="Times New Roman" panose="02020603050405020304" pitchFamily="18" charset="0"/>
                                  </a:rPr>
                                  <m:t>𝑏</m:t>
                                </m:r>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𝑑</m:t>
                                </m:r>
                              </m:oMath>
                            </m:oMathPara>
                          </a14:m>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marL="0" marR="0" algn="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𝑏𝑙</m:t>
                                </m:r>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𝑏𝑑</m:t>
                                </m:r>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smtClean="0">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𝑑</m:t>
                                    </m:r>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up>
                                </m:sSup>
                              </m:oMath>
                            </m:oMathPara>
                          </a14:m>
                          <a:endPar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solidFill>
                          <a:schemeClr val="bg1">
                            <a:lumMod val="75000"/>
                            <a:alpha val="50000"/>
                          </a:schemeClr>
                        </a:solidFill>
                      </a:tcPr>
                    </a:tc>
                    <a:extLst>
                      <a:ext uri="{0D108BD9-81ED-4DB2-BD59-A6C34878D82A}">
                        <a16:rowId xmlns:a16="http://schemas.microsoft.com/office/drawing/2014/main" val="10002"/>
                      </a:ext>
                    </a:extLst>
                  </a:tr>
                  <a:tr h="359719">
                    <a:tc>
                      <a:txBody>
                        <a:bodyPr/>
                        <a:lstStyle/>
                        <a:p>
                          <a:pPr marL="0" marR="0" algn="l">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Optimal</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solidFill>
                          <a:schemeClr val="bg1">
                            <a:lumMod val="75000"/>
                            <a:alpha val="50000"/>
                          </a:schemeClr>
                        </a:solidFill>
                      </a:tcPr>
                    </a:tc>
                    <a:extLst>
                      <a:ext uri="{0D108BD9-81ED-4DB2-BD59-A6C34878D82A}">
                        <a16:rowId xmlns:a16="http://schemas.microsoft.com/office/drawing/2014/main" val="10003"/>
                      </a:ext>
                    </a:extLst>
                  </a:tr>
                  <a:tr h="359719">
                    <a:tc>
                      <a:txBody>
                        <a:bodyPr/>
                        <a:lstStyle/>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Complete</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 if </a:t>
                          </a:r>
                          <a14:m>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𝑙</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oMath>
                          </a14:m>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solidFill>
                          <a:schemeClr val="bg1">
                            <a:lumMod val="75000"/>
                            <a:alpha val="5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1517735777"/>
                  </p:ext>
                </p:extLst>
              </p:nvPr>
            </p:nvGraphicFramePr>
            <p:xfrm>
              <a:off x="307621" y="1299635"/>
              <a:ext cx="8528757" cy="2544939"/>
            </p:xfrm>
            <a:graphic>
              <a:graphicData uri="http://schemas.openxmlformats.org/drawingml/2006/table">
                <a:tbl>
                  <a:tblPr firstRow="1" firstCol="1" bandRow="1"/>
                  <a:tblGrid>
                    <a:gridCol w="1163213">
                      <a:extLst>
                        <a:ext uri="{9D8B030D-6E8A-4147-A177-3AD203B41FA5}">
                          <a16:colId xmlns:a16="http://schemas.microsoft.com/office/drawing/2014/main" val="20000"/>
                        </a:ext>
                      </a:extLst>
                    </a:gridCol>
                    <a:gridCol w="1163213">
                      <a:extLst>
                        <a:ext uri="{9D8B030D-6E8A-4147-A177-3AD203B41FA5}">
                          <a16:colId xmlns:a16="http://schemas.microsoft.com/office/drawing/2014/main" val="20001"/>
                        </a:ext>
                      </a:extLst>
                    </a:gridCol>
                    <a:gridCol w="1164084">
                      <a:extLst>
                        <a:ext uri="{9D8B030D-6E8A-4147-A177-3AD203B41FA5}">
                          <a16:colId xmlns:a16="http://schemas.microsoft.com/office/drawing/2014/main" val="20002"/>
                        </a:ext>
                      </a:extLst>
                    </a:gridCol>
                    <a:gridCol w="1163213">
                      <a:extLst>
                        <a:ext uri="{9D8B030D-6E8A-4147-A177-3AD203B41FA5}">
                          <a16:colId xmlns:a16="http://schemas.microsoft.com/office/drawing/2014/main" val="20003"/>
                        </a:ext>
                      </a:extLst>
                    </a:gridCol>
                    <a:gridCol w="1267300">
                      <a:extLst>
                        <a:ext uri="{9D8B030D-6E8A-4147-A177-3AD203B41FA5}">
                          <a16:colId xmlns:a16="http://schemas.microsoft.com/office/drawing/2014/main" val="20004"/>
                        </a:ext>
                      </a:extLst>
                    </a:gridCol>
                    <a:gridCol w="1207911">
                      <a:extLst>
                        <a:ext uri="{9D8B030D-6E8A-4147-A177-3AD203B41FA5}">
                          <a16:colId xmlns:a16="http://schemas.microsoft.com/office/drawing/2014/main" val="20005"/>
                        </a:ext>
                      </a:extLst>
                    </a:gridCol>
                    <a:gridCol w="1399823">
                      <a:extLst>
                        <a:ext uri="{9D8B030D-6E8A-4147-A177-3AD203B41FA5}">
                          <a16:colId xmlns:a16="http://schemas.microsoft.com/office/drawing/2014/main" val="20006"/>
                        </a:ext>
                      </a:extLst>
                    </a:gridCol>
                  </a:tblGrid>
                  <a:tr h="1079157">
                    <a:tc>
                      <a:txBody>
                        <a:bodyPr/>
                        <a:lstStyle/>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Criterion</a:t>
                          </a:r>
                        </a:p>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Breadth-first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Uniform-Cost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Depth-First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Depth-Limited</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Iterative</a:t>
                          </a:r>
                        </a:p>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Deepening</a:t>
                          </a:r>
                        </a:p>
                        <a:p>
                          <a:pPr marL="0" marR="0" algn="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Bidirectional (if applicable)</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alpha val="50000"/>
                          </a:schemeClr>
                        </a:solidFill>
                      </a:tcPr>
                    </a:tc>
                    <a:extLst>
                      <a:ext uri="{0D108BD9-81ED-4DB2-BD59-A6C34878D82A}">
                        <a16:rowId xmlns:a16="http://schemas.microsoft.com/office/drawing/2014/main" val="10000"/>
                      </a:ext>
                    </a:extLst>
                  </a:tr>
                  <a:tr h="373172">
                    <a:tc>
                      <a:txBody>
                        <a:bodyPr/>
                        <a:lstStyle/>
                        <a:p>
                          <a:pPr marL="0" marR="0" algn="l">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Time</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101099" t="-303333" r="-538462" b="-303333"/>
                          </a:stretch>
                        </a:blipFill>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198913" t="-303333" r="-432609" b="-303333"/>
                          </a:stretch>
                        </a:blipFill>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298913" t="-303333" r="-332609" b="-303333"/>
                          </a:stretch>
                        </a:blipFill>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367000" t="-303333" r="-206000" b="-303333"/>
                          </a:stretch>
                        </a:blipFill>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491579" t="-303333" r="-116842" b="-303333"/>
                          </a:stretch>
                        </a:blipFill>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510909" t="-303333" r="-909" b="-303333"/>
                          </a:stretch>
                        </a:blipFill>
                      </a:tcPr>
                    </a:tc>
                    <a:extLst>
                      <a:ext uri="{0D108BD9-81ED-4DB2-BD59-A6C34878D82A}">
                        <a16:rowId xmlns:a16="http://schemas.microsoft.com/office/drawing/2014/main" val="10001"/>
                      </a:ext>
                    </a:extLst>
                  </a:tr>
                  <a:tr h="373172">
                    <a:tc>
                      <a:txBody>
                        <a:bodyPr/>
                        <a:lstStyle/>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Space</a:t>
                          </a:r>
                        </a:p>
                      </a:txBody>
                      <a:tcPr marL="51435" marR="51435" marT="0" marB="0">
                        <a:lnL>
                          <a:noFill/>
                        </a:lnL>
                        <a:lnR>
                          <a:noFill/>
                        </a:lnR>
                        <a:lnT>
                          <a:noFill/>
                        </a:lnT>
                        <a:lnB>
                          <a:noFill/>
                        </a:lnB>
                      </a:tcPr>
                    </a:tc>
                    <a:tc>
                      <a:txBody>
                        <a:bodyPr/>
                        <a:lstStyle/>
                        <a:p>
                          <a:endParaRPr lang="en-US"/>
                        </a:p>
                      </a:txBody>
                      <a:tcPr marL="51435" marR="51435" marT="0" marB="0">
                        <a:lnL>
                          <a:noFill/>
                        </a:lnL>
                        <a:lnR>
                          <a:noFill/>
                        </a:lnR>
                        <a:lnT>
                          <a:noFill/>
                        </a:lnT>
                        <a:lnB>
                          <a:noFill/>
                        </a:lnB>
                        <a:blipFill>
                          <a:blip r:embed="rId3"/>
                          <a:stretch>
                            <a:fillRect l="-101099" t="-417241" r="-538462" b="-213793"/>
                          </a:stretch>
                        </a:blipFill>
                      </a:tcPr>
                    </a:tc>
                    <a:tc>
                      <a:txBody>
                        <a:bodyPr/>
                        <a:lstStyle/>
                        <a:p>
                          <a:endParaRPr lang="en-US"/>
                        </a:p>
                      </a:txBody>
                      <a:tcPr marL="51435" marR="51435" marT="0" marB="0">
                        <a:lnL>
                          <a:noFill/>
                        </a:lnL>
                        <a:lnR>
                          <a:noFill/>
                        </a:lnR>
                        <a:lnT>
                          <a:noFill/>
                        </a:lnT>
                        <a:lnB>
                          <a:noFill/>
                        </a:lnB>
                        <a:blipFill>
                          <a:blip r:embed="rId3"/>
                          <a:stretch>
                            <a:fillRect l="-198913" t="-417241" r="-432609" b="-213793"/>
                          </a:stretch>
                        </a:blipFill>
                      </a:tcPr>
                    </a:tc>
                    <a:tc>
                      <a:txBody>
                        <a:bodyPr/>
                        <a:lstStyle/>
                        <a:p>
                          <a:endParaRPr lang="en-US"/>
                        </a:p>
                      </a:txBody>
                      <a:tcPr marL="51435" marR="51435" marT="0" marB="0">
                        <a:lnL>
                          <a:noFill/>
                        </a:lnL>
                        <a:lnR>
                          <a:noFill/>
                        </a:lnR>
                        <a:lnT>
                          <a:noFill/>
                        </a:lnT>
                        <a:lnB>
                          <a:noFill/>
                        </a:lnB>
                        <a:blipFill>
                          <a:blip r:embed="rId3"/>
                          <a:stretch>
                            <a:fillRect l="-298913" t="-417241" r="-332609" b="-213793"/>
                          </a:stretch>
                        </a:blipFill>
                      </a:tcPr>
                    </a:tc>
                    <a:tc>
                      <a:txBody>
                        <a:bodyPr/>
                        <a:lstStyle/>
                        <a:p>
                          <a:endParaRPr lang="en-US"/>
                        </a:p>
                      </a:txBody>
                      <a:tcPr marL="51435" marR="51435" marT="0" marB="0">
                        <a:lnL>
                          <a:noFill/>
                        </a:lnL>
                        <a:lnR>
                          <a:noFill/>
                        </a:lnR>
                        <a:lnT>
                          <a:noFill/>
                        </a:lnT>
                        <a:lnB>
                          <a:noFill/>
                        </a:lnB>
                        <a:blipFill>
                          <a:blip r:embed="rId3"/>
                          <a:stretch>
                            <a:fillRect l="-367000" t="-417241" r="-206000" b="-213793"/>
                          </a:stretch>
                        </a:blipFill>
                      </a:tcPr>
                    </a:tc>
                    <a:tc>
                      <a:txBody>
                        <a:bodyPr/>
                        <a:lstStyle/>
                        <a:p>
                          <a:endParaRPr lang="en-US"/>
                        </a:p>
                      </a:txBody>
                      <a:tcPr marL="51435" marR="51435" marT="0" marB="0">
                        <a:lnL>
                          <a:noFill/>
                        </a:lnL>
                        <a:lnR>
                          <a:noFill/>
                        </a:lnR>
                        <a:lnT>
                          <a:noFill/>
                        </a:lnT>
                        <a:lnB>
                          <a:noFill/>
                        </a:lnB>
                        <a:blipFill>
                          <a:blip r:embed="rId3"/>
                          <a:stretch>
                            <a:fillRect l="-491579" t="-417241" r="-116842" b="-213793"/>
                          </a:stretch>
                        </a:blipFill>
                      </a:tcPr>
                    </a:tc>
                    <a:tc>
                      <a:txBody>
                        <a:bodyPr/>
                        <a:lstStyle/>
                        <a:p>
                          <a:endParaRPr lang="en-US"/>
                        </a:p>
                      </a:txBody>
                      <a:tcPr marL="51435" marR="51435" marT="0" marB="0">
                        <a:lnL>
                          <a:noFill/>
                        </a:lnL>
                        <a:lnR>
                          <a:noFill/>
                        </a:lnR>
                        <a:lnT>
                          <a:noFill/>
                        </a:lnT>
                        <a:lnB>
                          <a:noFill/>
                        </a:lnB>
                        <a:blipFill>
                          <a:blip r:embed="rId3"/>
                          <a:stretch>
                            <a:fillRect l="-510909" t="-417241" r="-909" b="-213793"/>
                          </a:stretch>
                        </a:blipFill>
                      </a:tcPr>
                    </a:tc>
                    <a:extLst>
                      <a:ext uri="{0D108BD9-81ED-4DB2-BD59-A6C34878D82A}">
                        <a16:rowId xmlns:a16="http://schemas.microsoft.com/office/drawing/2014/main" val="10002"/>
                      </a:ext>
                    </a:extLst>
                  </a:tr>
                  <a:tr h="359719">
                    <a:tc>
                      <a:txBody>
                        <a:bodyPr/>
                        <a:lstStyle/>
                        <a:p>
                          <a:pPr marL="0" marR="0" algn="l">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Optimal</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solidFill>
                          <a:schemeClr val="bg1">
                            <a:lumMod val="75000"/>
                            <a:alpha val="50000"/>
                          </a:schemeClr>
                        </a:solidFill>
                      </a:tcPr>
                    </a:tc>
                    <a:extLst>
                      <a:ext uri="{0D108BD9-81ED-4DB2-BD59-A6C34878D82A}">
                        <a16:rowId xmlns:a16="http://schemas.microsoft.com/office/drawing/2014/main" val="10003"/>
                      </a:ext>
                    </a:extLst>
                  </a:tr>
                  <a:tr h="359719">
                    <a:tc>
                      <a:txBody>
                        <a:bodyPr/>
                        <a:lstStyle/>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Complete</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51435" marR="51435" marT="0" marB="0">
                        <a:lnL>
                          <a:noFill/>
                        </a:lnL>
                        <a:lnR>
                          <a:noFill/>
                        </a:lnR>
                        <a:lnT>
                          <a:noFill/>
                        </a:lnT>
                        <a:lnB w="12700" cap="flat" cmpd="sng" algn="ctr">
                          <a:solidFill>
                            <a:srgbClr val="000000"/>
                          </a:solidFill>
                          <a:prstDash val="solid"/>
                          <a:round/>
                          <a:headEnd type="none" w="med" len="med"/>
                          <a:tailEnd type="none" w="med" len="med"/>
                        </a:lnB>
                        <a:blipFill>
                          <a:blip r:embed="rId3"/>
                          <a:stretch>
                            <a:fillRect l="-367000" t="-639286" r="-206000" b="-17857"/>
                          </a:stretch>
                        </a:blip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solidFill>
                          <a:schemeClr val="bg1">
                            <a:lumMod val="75000"/>
                            <a:alpha val="50000"/>
                          </a:schemeClr>
                        </a:solid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922243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dirty="0"/>
              <a:t>General Search</a:t>
            </a:r>
            <a:endParaRPr lang="en-SG" b="1" dirty="0"/>
          </a:p>
        </p:txBody>
      </p:sp>
      <p:sp>
        <p:nvSpPr>
          <p:cNvPr id="3" name="Content Placeholder 2"/>
          <p:cNvSpPr>
            <a:spLocks noGrp="1"/>
          </p:cNvSpPr>
          <p:nvPr>
            <p:ph idx="1"/>
          </p:nvPr>
        </p:nvSpPr>
        <p:spPr>
          <a:xfrm>
            <a:off x="423333" y="1236274"/>
            <a:ext cx="3793063" cy="2907092"/>
          </a:xfrm>
        </p:spPr>
        <p:txBody>
          <a:bodyPr>
            <a:noAutofit/>
          </a:bodyPr>
          <a:lstStyle/>
          <a:p>
            <a:pPr marL="0" indent="0">
              <a:buNone/>
            </a:pPr>
            <a:r>
              <a:rPr lang="en-SG" sz="1800" dirty="0"/>
              <a:t>Uninformed search strategies</a:t>
            </a:r>
          </a:p>
          <a:p>
            <a:pPr>
              <a:buClr>
                <a:schemeClr val="tx1"/>
              </a:buClr>
              <a:buSzPct val="100000"/>
            </a:pPr>
            <a:r>
              <a:rPr lang="en-SG" sz="1800" dirty="0">
                <a:solidFill>
                  <a:srgbClr val="390CFA"/>
                </a:solidFill>
              </a:rPr>
              <a:t>Systematic</a:t>
            </a:r>
            <a:r>
              <a:rPr lang="en-SG" sz="1800" dirty="0"/>
              <a:t> generation of new states (</a:t>
            </a:r>
            <a:r>
              <a:rPr lang="en-SG" sz="1800" dirty="0">
                <a:sym typeface="Wingdings" panose="05000000000000000000" pitchFamily="2" charset="2"/>
              </a:rPr>
              <a:t></a:t>
            </a:r>
            <a:r>
              <a:rPr lang="en-SG" sz="1800" dirty="0"/>
              <a:t>Goal Test)</a:t>
            </a:r>
          </a:p>
          <a:p>
            <a:pPr>
              <a:buClr>
                <a:schemeClr val="tx1"/>
              </a:buClr>
              <a:buSzPct val="100000"/>
            </a:pPr>
            <a:endParaRPr lang="en-SG" sz="1800" dirty="0"/>
          </a:p>
          <a:p>
            <a:pPr>
              <a:buClr>
                <a:schemeClr val="tx1"/>
              </a:buClr>
              <a:buSzPct val="100000"/>
            </a:pPr>
            <a:r>
              <a:rPr lang="en-SG" sz="1800" dirty="0">
                <a:solidFill>
                  <a:srgbClr val="390CFA"/>
                </a:solidFill>
              </a:rPr>
              <a:t>Inefficient </a:t>
            </a:r>
            <a:r>
              <a:rPr lang="en-SG" sz="1800" dirty="0"/>
              <a:t>(</a:t>
            </a:r>
            <a:r>
              <a:rPr lang="en-SG" sz="1800" dirty="0">
                <a:solidFill>
                  <a:srgbClr val="390CFA"/>
                </a:solidFill>
              </a:rPr>
              <a:t>exponential space and time complexity</a:t>
            </a:r>
            <a:r>
              <a:rPr lang="en-SG" sz="1800" dirty="0"/>
              <a:t>)</a:t>
            </a:r>
          </a:p>
          <a:p>
            <a:pPr marL="214313" indent="-214313">
              <a:lnSpc>
                <a:spcPct val="120000"/>
              </a:lnSpc>
              <a:spcBef>
                <a:spcPts val="0"/>
              </a:spcBef>
              <a:buFont typeface="Wingdings" panose="05000000000000000000" pitchFamily="2" charset="2"/>
              <a:buChar char="q"/>
            </a:pPr>
            <a:endParaRPr lang="en-SG" sz="1800" dirty="0"/>
          </a:p>
        </p:txBody>
      </p:sp>
      <p:sp>
        <p:nvSpPr>
          <p:cNvPr id="4" name="Rectangle 3"/>
          <p:cNvSpPr/>
          <p:nvPr/>
        </p:nvSpPr>
        <p:spPr>
          <a:xfrm>
            <a:off x="5051781" y="1264637"/>
            <a:ext cx="3962400" cy="28623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srgbClr val="390CFA"/>
              </a:buClr>
              <a:buSzPct val="50000"/>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Informed search strategies</a:t>
            </a:r>
          </a:p>
          <a:p>
            <a:pPr marL="342900" marR="0" lvl="0" indent="-34290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 </a:t>
            </a:r>
            <a:r>
              <a:rPr kumimoji="0" lang="en-SG"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problem-specific </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knowledge</a:t>
            </a:r>
          </a:p>
          <a:p>
            <a:pPr marL="800100" marR="0" lvl="1" indent="-342900" algn="l" defTabSz="4572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decide the order of node expansion</a:t>
            </a:r>
          </a:p>
          <a:p>
            <a:pPr marL="342900" marR="0" lvl="0" indent="-34290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endPar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Best First Search: expand the most desirable unexpanded node</a:t>
            </a:r>
          </a:p>
          <a:p>
            <a:pPr marL="800100" marR="0" lvl="1" indent="-342900" algn="l" defTabSz="4572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 an </a:t>
            </a:r>
            <a:r>
              <a:rPr kumimoji="0" lang="en-SG"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evaluation function </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a:t>
            </a:r>
            <a:r>
              <a:rPr kumimoji="0" lang="en-SG"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estimate</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a:t>
            </a:r>
            <a:r>
              <a:rPr kumimoji="0" lang="en-SG"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desirability</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of each node</a:t>
            </a:r>
          </a:p>
        </p:txBody>
      </p:sp>
      <p:cxnSp>
        <p:nvCxnSpPr>
          <p:cNvPr id="6" name="Straight Connector 5"/>
          <p:cNvCxnSpPr/>
          <p:nvPr/>
        </p:nvCxnSpPr>
        <p:spPr>
          <a:xfrm>
            <a:off x="4634088" y="1049866"/>
            <a:ext cx="0" cy="3838223"/>
          </a:xfrm>
          <a:prstGeom prst="line">
            <a:avLst/>
          </a:prstGeom>
          <a:ln w="9525">
            <a:solidFill>
              <a:srgbClr val="F2F2F2"/>
            </a:solidFill>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4250264" y="3021877"/>
            <a:ext cx="745067" cy="372533"/>
            <a:chOff x="5362222" y="3488267"/>
            <a:chExt cx="745067" cy="372533"/>
          </a:xfrm>
          <a:solidFill>
            <a:srgbClr val="F2F2F2"/>
          </a:solidFill>
          <a:effectLst/>
        </p:grpSpPr>
        <p:sp>
          <p:nvSpPr>
            <p:cNvPr id="8" name="Rounded Rectangle 7"/>
            <p:cNvSpPr/>
            <p:nvPr/>
          </p:nvSpPr>
          <p:spPr>
            <a:xfrm>
              <a:off x="5362222" y="3488267"/>
              <a:ext cx="745067" cy="372533"/>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ight Arrow 8"/>
            <p:cNvSpPr/>
            <p:nvPr/>
          </p:nvSpPr>
          <p:spPr>
            <a:xfrm>
              <a:off x="5508978" y="3567289"/>
              <a:ext cx="451555" cy="214489"/>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 name="Group 10"/>
          <p:cNvGrpSpPr/>
          <p:nvPr/>
        </p:nvGrpSpPr>
        <p:grpSpPr>
          <a:xfrm flipH="1">
            <a:off x="4250264" y="2565916"/>
            <a:ext cx="745067" cy="372533"/>
            <a:chOff x="5362222" y="3488267"/>
            <a:chExt cx="745067" cy="372533"/>
          </a:xfrm>
          <a:solidFill>
            <a:schemeClr val="bg1">
              <a:lumMod val="95000"/>
            </a:schemeClr>
          </a:solidFill>
          <a:effectLst/>
        </p:grpSpPr>
        <p:sp>
          <p:nvSpPr>
            <p:cNvPr id="12" name="Rounded Rectangle 11"/>
            <p:cNvSpPr/>
            <p:nvPr/>
          </p:nvSpPr>
          <p:spPr>
            <a:xfrm>
              <a:off x="5362222" y="3488267"/>
              <a:ext cx="745067" cy="372533"/>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ight Arrow 12"/>
            <p:cNvSpPr/>
            <p:nvPr/>
          </p:nvSpPr>
          <p:spPr>
            <a:xfrm>
              <a:off x="5508978" y="3567289"/>
              <a:ext cx="451555" cy="214489"/>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46723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Evaluation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79830"/>
                <a:ext cx="8229600" cy="2907092"/>
              </a:xfrm>
            </p:spPr>
            <p:txBody>
              <a:bodyPr>
                <a:noAutofit/>
              </a:bodyPr>
              <a:lstStyle/>
              <a:p>
                <a:pPr>
                  <a:buClr>
                    <a:schemeClr val="tx1"/>
                  </a:buClr>
                  <a:buSzPct val="100000"/>
                </a:pPr>
                <a:r>
                  <a:rPr lang="en-SG" sz="2000" dirty="0">
                    <a:latin typeface="Arial" panose="020B0604020202020204" pitchFamily="34" charset="0"/>
                    <a:cs typeface="Arial" panose="020B0604020202020204" pitchFamily="34" charset="0"/>
                  </a:rPr>
                  <a:t>Path-cost function </a:t>
                </a:r>
                <a14:m>
                  <m:oMath xmlns:m="http://schemas.openxmlformats.org/officeDocument/2006/math">
                    <m:r>
                      <a:rPr lang="en-US" sz="2000" i="1">
                        <a:latin typeface="Cambria Math" panose="02040503050406030204" pitchFamily="18" charset="0"/>
                      </a:rPr>
                      <m:t>𝑔</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oMath>
                </a14:m>
                <a:endParaRPr lang="en-SG" sz="2000" i="1"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Cost from initial state to current state (search-node) </a:t>
                </a:r>
                <a14:m>
                  <m:oMath xmlns:m="http://schemas.openxmlformats.org/officeDocument/2006/math">
                    <m:r>
                      <a:rPr lang="en-US" sz="2000" i="1">
                        <a:latin typeface="Cambria Math" panose="02040503050406030204" pitchFamily="18" charset="0"/>
                      </a:rPr>
                      <m:t>𝑛</m:t>
                    </m:r>
                  </m:oMath>
                </a14:m>
                <a:endParaRPr lang="en-SG" sz="2000" i="1"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Information on the cost </a:t>
                </a:r>
                <a:r>
                  <a:rPr lang="en-SG" sz="2000" dirty="0">
                    <a:solidFill>
                      <a:srgbClr val="390CFA"/>
                    </a:solidFill>
                    <a:latin typeface="Arial" panose="020B0604020202020204" pitchFamily="34" charset="0"/>
                    <a:cs typeface="Arial" panose="020B0604020202020204" pitchFamily="34" charset="0"/>
                  </a:rPr>
                  <a:t>toward the goal is not required.</a:t>
                </a:r>
              </a:p>
              <a:p>
                <a:pPr>
                  <a:buClr>
                    <a:schemeClr val="tx1"/>
                  </a:buClr>
                  <a:buSzPct val="100000"/>
                  <a:buFont typeface="Arial" panose="020B0604020202020204" pitchFamily="34" charset="0"/>
                  <a:buChar char="•"/>
                </a:pPr>
                <a:r>
                  <a:rPr lang="en-US" sz="2000" dirty="0">
                    <a:latin typeface="Arial" panose="020B0604020202020204" pitchFamily="34" charset="0"/>
                    <a:cs typeface="Arial" panose="020B0604020202020204" pitchFamily="34" charset="0"/>
                  </a:rPr>
                  <a:t>“</a:t>
                </a:r>
                <a:r>
                  <a:rPr lang="en-SG" sz="2000" dirty="0">
                    <a:latin typeface="Arial" panose="020B0604020202020204" pitchFamily="34" charset="0"/>
                    <a:cs typeface="Arial" panose="020B0604020202020204" pitchFamily="34" charset="0"/>
                  </a:rPr>
                  <a:t>Heuristic” function </a:t>
                </a:r>
                <a14:m>
                  <m:oMath xmlns:m="http://schemas.openxmlformats.org/officeDocument/2006/math">
                    <m:r>
                      <a:rPr lang="en-US" sz="2000" i="1">
                        <a:latin typeface="Cambria Math" panose="02040503050406030204" pitchFamily="18" charset="0"/>
                      </a:rPr>
                      <m:t>h</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oMath>
                </a14:m>
                <a:endParaRPr lang="en-SG" sz="2000" i="1"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Estimated cost of the cheapest path from </a:t>
                </a:r>
                <a14:m>
                  <m:oMath xmlns:m="http://schemas.openxmlformats.org/officeDocument/2006/math">
                    <m:r>
                      <a:rPr lang="en-US" sz="2000" i="1">
                        <a:solidFill>
                          <a:srgbClr val="390CFA"/>
                        </a:solidFill>
                        <a:latin typeface="Cambria Math" panose="02040503050406030204" pitchFamily="18" charset="0"/>
                      </a:rPr>
                      <m:t>𝑛</m:t>
                    </m:r>
                  </m:oMath>
                </a14:m>
                <a:r>
                  <a:rPr lang="en-SG" sz="2000" dirty="0">
                    <a:latin typeface="Arial" panose="020B0604020202020204" pitchFamily="34" charset="0"/>
                    <a:cs typeface="Arial" panose="020B0604020202020204" pitchFamily="34" charset="0"/>
                  </a:rPr>
                  <a:t> to a goal state: </a:t>
                </a:r>
                <a14:m>
                  <m:oMath xmlns:m="http://schemas.openxmlformats.org/officeDocument/2006/math">
                    <m:r>
                      <a:rPr lang="en-US" sz="2000" i="1">
                        <a:solidFill>
                          <a:srgbClr val="390CFA"/>
                        </a:solidFill>
                        <a:latin typeface="Cambria Math" panose="02040503050406030204" pitchFamily="18" charset="0"/>
                      </a:rPr>
                      <m:t>h</m:t>
                    </m:r>
                    <m:r>
                      <a:rPr lang="en-US" sz="2000" i="1">
                        <a:solidFill>
                          <a:srgbClr val="390CFA"/>
                        </a:solidFill>
                        <a:latin typeface="Cambria Math" panose="02040503050406030204" pitchFamily="18" charset="0"/>
                      </a:rPr>
                      <m:t>(</m:t>
                    </m:r>
                    <m:r>
                      <a:rPr lang="en-US" sz="2000" i="1">
                        <a:solidFill>
                          <a:srgbClr val="390CFA"/>
                        </a:solidFill>
                        <a:latin typeface="Cambria Math" panose="02040503050406030204" pitchFamily="18" charset="0"/>
                      </a:rPr>
                      <m:t>𝑛</m:t>
                    </m:r>
                    <m:r>
                      <a:rPr lang="en-US" sz="2000" i="1">
                        <a:solidFill>
                          <a:srgbClr val="390CFA"/>
                        </a:solidFill>
                        <a:latin typeface="Cambria Math" panose="02040503050406030204" pitchFamily="18" charset="0"/>
                      </a:rPr>
                      <m:t>)</m:t>
                    </m:r>
                  </m:oMath>
                </a14:m>
                <a:endParaRPr lang="en-SG" sz="2000" i="1" dirty="0">
                  <a:solidFill>
                    <a:srgbClr val="390CFA"/>
                  </a:solidFill>
                  <a:latin typeface="Arial" panose="020B0604020202020204" pitchFamily="34" charset="0"/>
                  <a:cs typeface="Arial" panose="020B0604020202020204" pitchFamily="34" charset="0"/>
                </a:endParaRPr>
              </a:p>
              <a:p>
                <a:pPr lvl="2">
                  <a:buClr>
                    <a:schemeClr val="tx1"/>
                  </a:buClr>
                  <a:buSzPct val="100000"/>
                </a:pPr>
                <a:r>
                  <a:rPr lang="en-SG" sz="2000" dirty="0">
                    <a:latin typeface="Arial" panose="020B0604020202020204" pitchFamily="34" charset="0"/>
                    <a:cs typeface="Arial" panose="020B0604020202020204" pitchFamily="34" charset="0"/>
                  </a:rPr>
                  <a:t>Exact cost cannot be determined</a:t>
                </a: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depends only on the state at that node (</a:t>
                </a:r>
                <a:r>
                  <a:rPr lang="en-SG" sz="2000" dirty="0">
                    <a:solidFill>
                      <a:srgbClr val="160AFC"/>
                    </a:solidFill>
                    <a:latin typeface="Arial" panose="020B0604020202020204" pitchFamily="34" charset="0"/>
                    <a:cs typeface="Arial" panose="020B0604020202020204" pitchFamily="34" charset="0"/>
                  </a:rPr>
                  <a:t>may not include history</a:t>
                </a:r>
                <a:r>
                  <a:rPr lang="en-SG" sz="2000" dirty="0">
                    <a:latin typeface="Arial" panose="020B0604020202020204" pitchFamily="34" charset="0"/>
                    <a:cs typeface="Arial" panose="020B0604020202020204" pitchFamily="34" charset="0"/>
                  </a:rPr>
                  <a:t>)</a:t>
                </a:r>
                <a:endParaRPr lang="en-SG" sz="2000" i="1"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14:m>
                  <m:oMath xmlns:m="http://schemas.openxmlformats.org/officeDocument/2006/math">
                    <m:r>
                      <a:rPr lang="en-US" sz="2000" i="1">
                        <a:latin typeface="Cambria Math" panose="02040503050406030204" pitchFamily="18" charset="0"/>
                      </a:rPr>
                      <m:t>h</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oMath>
                </a14:m>
                <a:r>
                  <a:rPr lang="en-SG" sz="2000" dirty="0">
                    <a:latin typeface="Arial" panose="020B0604020202020204" pitchFamily="34" charset="0"/>
                    <a:cs typeface="Arial" panose="020B0604020202020204" pitchFamily="34" charset="0"/>
                  </a:rPr>
                  <a:t> is not larger than the real cost (admissible)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79830"/>
                <a:ext cx="8229600" cy="2907092"/>
              </a:xfrm>
              <a:blipFill>
                <a:blip r:embed="rId3"/>
                <a:stretch>
                  <a:fillRect l="-617" t="-1310" b="-5677"/>
                </a:stretch>
              </a:blipFill>
            </p:spPr>
            <p:txBody>
              <a:bodyPr/>
              <a:lstStyle/>
              <a:p>
                <a:r>
                  <a:rPr lang="en-US">
                    <a:noFill/>
                  </a:rPr>
                  <a:t> </a:t>
                </a:r>
              </a:p>
            </p:txBody>
          </p:sp>
        </mc:Fallback>
      </mc:AlternateContent>
    </p:spTree>
    <p:extLst>
      <p:ext uri="{BB962C8B-B14F-4D97-AF65-F5344CB8AC3E}">
        <p14:creationId xmlns:p14="http://schemas.microsoft.com/office/powerpoint/2010/main" val="415597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1000"/>
                                        <p:tgtEl>
                                          <p:spTgt spid="3">
                                            <p:txEl>
                                              <p:pRg st="7" end="7"/>
                                            </p:txEl>
                                          </p:spTgt>
                                        </p:tgtEl>
                                      </p:cBhvr>
                                    </p:animEffect>
                                    <p:anim calcmode="lin" valueType="num">
                                      <p:cBhvr>
                                        <p:cTn id="2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Greedy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3696"/>
                <a:ext cx="8229600" cy="2907092"/>
              </a:xfrm>
            </p:spPr>
            <p:txBody>
              <a:bodyPr>
                <a:normAutofit/>
              </a:bodyPr>
              <a:lstStyle/>
              <a:p>
                <a:pPr marL="0" indent="0">
                  <a:buNone/>
                </a:pPr>
                <a:r>
                  <a:rPr lang="en-SG" sz="2100" dirty="0"/>
                  <a:t>Expands the node that </a:t>
                </a:r>
                <a:r>
                  <a:rPr lang="en-SG" sz="2100" dirty="0">
                    <a:solidFill>
                      <a:srgbClr val="390CFA"/>
                    </a:solidFill>
                  </a:rPr>
                  <a:t>appears</a:t>
                </a:r>
                <a:r>
                  <a:rPr lang="en-SG" sz="2100" dirty="0"/>
                  <a:t> to be closest to goal</a:t>
                </a:r>
              </a:p>
              <a:p>
                <a:pPr>
                  <a:buClr>
                    <a:schemeClr val="tx1"/>
                  </a:buClr>
                  <a:buFont typeface="Arial" panose="020B0604020202020204" pitchFamily="34" charset="0"/>
                  <a:buChar char="•"/>
                </a:pPr>
                <a:r>
                  <a:rPr lang="en-SG" sz="2200" dirty="0"/>
                  <a:t>Evaluation function </a:t>
                </a:r>
                <a14:m>
                  <m:oMath xmlns:m="http://schemas.openxmlformats.org/officeDocument/2006/math">
                    <m:r>
                      <a:rPr lang="en-US" sz="2200" i="1">
                        <a:latin typeface="Cambria Math" panose="02040503050406030204" pitchFamily="18" charset="0"/>
                      </a:rPr>
                      <m:t>h</m:t>
                    </m:r>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oMath>
                </a14:m>
                <a:r>
                  <a:rPr lang="en-SG" sz="2200" dirty="0"/>
                  <a:t>:estimate of cost from </a:t>
                </a:r>
                <a14:m>
                  <m:oMath xmlns:m="http://schemas.openxmlformats.org/officeDocument/2006/math">
                    <m:r>
                      <a:rPr lang="en-US" sz="2200" i="1">
                        <a:solidFill>
                          <a:srgbClr val="390CFA"/>
                        </a:solidFill>
                        <a:latin typeface="Cambria Math" panose="02040503050406030204" pitchFamily="18" charset="0"/>
                      </a:rPr>
                      <m:t>𝑛</m:t>
                    </m:r>
                  </m:oMath>
                </a14:m>
                <a:r>
                  <a:rPr lang="en-SG" sz="2200" dirty="0"/>
                  <a:t> to </a:t>
                </a:r>
                <a14:m>
                  <m:oMath xmlns:m="http://schemas.openxmlformats.org/officeDocument/2006/math">
                    <m:r>
                      <a:rPr lang="en-US" sz="2200" i="1">
                        <a:solidFill>
                          <a:srgbClr val="390CFA"/>
                        </a:solidFill>
                        <a:latin typeface="Cambria Math" panose="02040503050406030204" pitchFamily="18" charset="0"/>
                      </a:rPr>
                      <m:t>𝑔𝑜𝑎𝑙</m:t>
                    </m:r>
                  </m:oMath>
                </a14:m>
                <a:endParaRPr lang="en-SG" sz="2200" dirty="0"/>
              </a:p>
              <a:p>
                <a:pPr>
                  <a:buClr>
                    <a:schemeClr val="tx1"/>
                  </a:buClr>
                  <a:buFont typeface="Arial" panose="020B0604020202020204" pitchFamily="34" charset="0"/>
                  <a:buChar char="•"/>
                </a:pPr>
                <a:r>
                  <a:rPr lang="en-SG" sz="2200" dirty="0"/>
                  <a:t>Function Greedy-Search(problem) returns solution</a:t>
                </a:r>
              </a:p>
              <a:p>
                <a:pPr lvl="1">
                  <a:buClr>
                    <a:schemeClr val="tx1"/>
                  </a:buClr>
                  <a:buSzPct val="100000"/>
                  <a:buFont typeface="Arial" panose="020B0604020202020204" pitchFamily="34" charset="0"/>
                  <a:buChar char="•"/>
                </a:pPr>
                <a:r>
                  <a:rPr lang="en-SG" sz="1900" dirty="0"/>
                  <a:t>Return Best-First-Search(problem, </a:t>
                </a:r>
                <a14:m>
                  <m:oMath xmlns:m="http://schemas.openxmlformats.org/officeDocument/2006/math">
                    <m:r>
                      <a:rPr lang="en-US" sz="1900" i="1">
                        <a:latin typeface="Cambria Math" panose="02040503050406030204" pitchFamily="18" charset="0"/>
                      </a:rPr>
                      <m:t>h</m:t>
                    </m:r>
                  </m:oMath>
                </a14:m>
                <a:r>
                  <a:rPr lang="en-SG" sz="1900" dirty="0"/>
                  <a:t>)       // </a:t>
                </a:r>
                <a14:m>
                  <m:oMath xmlns:m="http://schemas.openxmlformats.org/officeDocument/2006/math">
                    <m:r>
                      <a:rPr lang="en-US" sz="1900" i="1">
                        <a:latin typeface="Cambria Math" panose="02040503050406030204" pitchFamily="18" charset="0"/>
                      </a:rPr>
                      <m:t>h</m:t>
                    </m:r>
                    <m:d>
                      <m:dPr>
                        <m:ctrlPr>
                          <a:rPr lang="en-US" sz="1900" i="1">
                            <a:latin typeface="Cambria Math" panose="02040503050406030204" pitchFamily="18" charset="0"/>
                          </a:rPr>
                        </m:ctrlPr>
                      </m:dPr>
                      <m:e>
                        <m:r>
                          <a:rPr lang="en-US" sz="1900" i="1">
                            <a:latin typeface="Cambria Math" panose="02040503050406030204" pitchFamily="18" charset="0"/>
                          </a:rPr>
                          <m:t>𝑔𝑜𝑎𝑙</m:t>
                        </m:r>
                      </m:e>
                    </m:d>
                    <m:r>
                      <a:rPr lang="en-US" sz="1900" i="1">
                        <a:latin typeface="Cambria Math" panose="02040503050406030204" pitchFamily="18" charset="0"/>
                      </a:rPr>
                      <m:t>=0</m:t>
                    </m:r>
                  </m:oMath>
                </a14:m>
                <a:endParaRPr lang="en-US" sz="1900" dirty="0"/>
              </a:p>
              <a:p>
                <a:pPr marL="0" indent="0">
                  <a:buNone/>
                </a:pPr>
                <a:endParaRPr lang="en-SG"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3696"/>
                <a:ext cx="8229600" cy="2907092"/>
              </a:xfrm>
              <a:blipFill>
                <a:blip r:embed="rId2"/>
                <a:stretch>
                  <a:fillRect l="-889" t="-1258"/>
                </a:stretch>
              </a:blipFill>
            </p:spPr>
            <p:txBody>
              <a:bodyPr/>
              <a:lstStyle/>
              <a:p>
                <a:r>
                  <a:rPr lang="en-SG">
                    <a:noFill/>
                  </a:rPr>
                  <a:t> </a:t>
                </a:r>
              </a:p>
            </p:txBody>
          </p:sp>
        </mc:Fallback>
      </mc:AlternateContent>
      <p:sp>
        <p:nvSpPr>
          <p:cNvPr id="10" name="Rectangle 9"/>
          <p:cNvSpPr/>
          <p:nvPr/>
        </p:nvSpPr>
        <p:spPr>
          <a:xfrm rot="10800000" flipV="1">
            <a:off x="1601629" y="2299183"/>
            <a:ext cx="6457950" cy="14612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l" defTabSz="457200" rtl="0" eaLnBrk="1" fontAlgn="auto" latinLnBrk="0" hangingPunct="1">
              <a:lnSpc>
                <a:spcPct val="100000"/>
              </a:lnSpc>
              <a:spcBef>
                <a:spcPts val="0"/>
              </a:spcBef>
              <a:spcAft>
                <a:spcPts val="0"/>
              </a:spcAft>
              <a:buClrTx/>
              <a:buSzPct val="50000"/>
              <a:buFont typeface="Wingdings" panose="05000000000000000000" pitchFamily="2" charset="2"/>
              <a:buChar char="q"/>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ounded Rectangle 3"/>
          <p:cNvSpPr/>
          <p:nvPr/>
        </p:nvSpPr>
        <p:spPr>
          <a:xfrm>
            <a:off x="1343378" y="3029827"/>
            <a:ext cx="6716201" cy="1609906"/>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p:cNvSpPr txBox="1"/>
              <p:nvPr/>
            </p:nvSpPr>
            <p:spPr>
              <a:xfrm>
                <a:off x="1601629" y="3229085"/>
                <a:ext cx="624414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Question: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 to estimation the cost from </a:t>
                </a:r>
                <a14:m>
                  <m:oMath xmlns:m="http://schemas.openxmlformats.org/officeDocument/2006/math">
                    <m:r>
                      <a:rPr kumimoji="0" lang="en-US" sz="1800" b="0" i="1" u="none" strike="noStrike" kern="1200" cap="none" spc="0" normalizeH="0" baseline="0" noProof="0">
                        <a:ln>
                          <a:noFill/>
                        </a:ln>
                        <a:solidFill>
                          <a:srgbClr val="390CFA"/>
                        </a:solidFill>
                        <a:effectLst/>
                        <a:uLnTx/>
                        <a:uFillTx/>
                        <a:latin typeface="Cambria Math" panose="02040503050406030204" pitchFamily="18" charset="0"/>
                        <a:ea typeface="+mn-ea"/>
                        <a:cs typeface="+mn-cs"/>
                      </a:rPr>
                      <m:t>𝑛</m:t>
                    </m:r>
                  </m:oMath>
                </a14:m>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to </a:t>
                </a:r>
                <a:r>
                  <a:rPr kumimoji="0" lang="en-US"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goal</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Answer: </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Recall that we want to use problem-specific knowledge</a:t>
                </a:r>
              </a:p>
            </p:txBody>
          </p:sp>
        </mc:Choice>
        <mc:Fallback xmlns="">
          <p:sp>
            <p:nvSpPr>
              <p:cNvPr id="6" name="TextBox 5"/>
              <p:cNvSpPr txBox="1">
                <a:spLocks noRot="1" noChangeAspect="1" noMove="1" noResize="1" noEditPoints="1" noAdjustHandles="1" noChangeArrowheads="1" noChangeShapeType="1" noTextEdit="1"/>
              </p:cNvSpPr>
              <p:nvPr/>
            </p:nvSpPr>
            <p:spPr>
              <a:xfrm>
                <a:off x="1601629" y="3229085"/>
                <a:ext cx="6244149" cy="1200329"/>
              </a:xfrm>
              <a:prstGeom prst="rect">
                <a:avLst/>
              </a:prstGeom>
              <a:blipFill>
                <a:blip r:embed="rId3"/>
                <a:stretch>
                  <a:fillRect l="-879" t="-3046" b="-7107"/>
                </a:stretch>
              </a:blipFill>
            </p:spPr>
            <p:txBody>
              <a:bodyPr/>
              <a:lstStyle/>
              <a:p>
                <a:r>
                  <a:rPr lang="en-SG">
                    <a:noFill/>
                  </a:rPr>
                  <a:t> </a:t>
                </a:r>
              </a:p>
            </p:txBody>
          </p:sp>
        </mc:Fallback>
      </mc:AlternateContent>
    </p:spTree>
    <p:extLst>
      <p:ext uri="{BB962C8B-B14F-4D97-AF65-F5344CB8AC3E}">
        <p14:creationId xmlns:p14="http://schemas.microsoft.com/office/powerpoint/2010/main" val="70914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500"/>
                                        <p:tgtEl>
                                          <p:spTgt spid="6">
                                            <p:txEl>
                                              <p:pRg st="2" end="2"/>
                                            </p:txEl>
                                          </p:spTgt>
                                        </p:tgtEl>
                                      </p:cBhvr>
                                    </p:animEffect>
                                    <p:anim calcmode="lin" valueType="num">
                                      <p:cBhvr>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530958" y="1061156"/>
            <a:ext cx="2525800" cy="381564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457200" y="422724"/>
            <a:ext cx="8686800" cy="543191"/>
          </a:xfrm>
        </p:spPr>
        <p:txBody>
          <a:bodyPr>
            <a:noAutofit/>
          </a:bodyPr>
          <a:lstStyle/>
          <a:p>
            <a:pPr algn="l"/>
            <a:r>
              <a:rPr lang="en-SG" sz="2800" b="1" dirty="0"/>
              <a:t>Example: Route-finding from Arad to Bucharest</a:t>
            </a:r>
          </a:p>
        </p:txBody>
      </p:sp>
      <p:sp>
        <p:nvSpPr>
          <p:cNvPr id="4" name="TextBox 3"/>
          <p:cNvSpPr txBox="1"/>
          <p:nvPr/>
        </p:nvSpPr>
        <p:spPr>
          <a:xfrm>
            <a:off x="500117" y="4265129"/>
            <a:ext cx="3902952" cy="55399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Useful but potentially fallible (</a:t>
            </a:r>
            <a:r>
              <a:rPr kumimoji="0" lang="en-SG" sz="15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heuristic</a:t>
            </a:r>
            <a:r>
              <a:rPr kumimoji="0" lang="en-SG"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Heuristic functions are problem-specific</a:t>
            </a:r>
          </a:p>
        </p:txBody>
      </p:sp>
      <mc:AlternateContent xmlns:mc="http://schemas.openxmlformats.org/markup-compatibility/2006" xmlns:a14="http://schemas.microsoft.com/office/drawing/2010/main">
        <mc:Choice Requires="a14">
          <p:sp>
            <p:nvSpPr>
              <p:cNvPr id="10" name="TextBox 9"/>
              <p:cNvSpPr txBox="1"/>
              <p:nvPr/>
            </p:nvSpPr>
            <p:spPr>
              <a:xfrm>
                <a:off x="479635" y="1064339"/>
                <a:ext cx="56578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e>
                    </m:d>
                  </m:oMath>
                </a14:m>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straight-line distance from </a:t>
                </a:r>
                <a14:m>
                  <m:oMath xmlns:m="http://schemas.openxmlformats.org/officeDocument/2006/math">
                    <m:r>
                      <a:rPr kumimoji="0" lang="en-US" sz="1800" b="0" i="1" u="none" strike="noStrike" kern="1200" cap="none" spc="0" normalizeH="0" baseline="0" noProof="0">
                        <a:ln>
                          <a:noFill/>
                        </a:ln>
                        <a:solidFill>
                          <a:srgbClr val="390CFA"/>
                        </a:solidFill>
                        <a:effectLst/>
                        <a:uLnTx/>
                        <a:uFillTx/>
                        <a:latin typeface="Cambria Math" panose="02040503050406030204" pitchFamily="18" charset="0"/>
                        <a:ea typeface="+mn-ea"/>
                        <a:cs typeface="+mn-cs"/>
                      </a:rPr>
                      <m:t>𝑛</m:t>
                    </m:r>
                  </m:oMath>
                </a14:m>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to </a:t>
                </a:r>
                <a:r>
                  <a:rPr kumimoji="0" lang="en-US"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Bucharest</a:t>
                </a:r>
                <a:endParaRPr kumimoji="0" lang="en-US" sz="16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79635" y="1064339"/>
                <a:ext cx="5657850" cy="369332"/>
              </a:xfrm>
              <a:prstGeom prst="rect">
                <a:avLst/>
              </a:prstGeom>
              <a:blipFill>
                <a:blip r:embed="rId3"/>
                <a:stretch>
                  <a:fillRect t="-10000" b="-26667"/>
                </a:stretch>
              </a:blipFill>
            </p:spPr>
            <p:txBody>
              <a:bodyPr/>
              <a:lstStyle/>
              <a:p>
                <a:r>
                  <a:rPr lang="en-SG">
                    <a:noFill/>
                  </a:rPr>
                  <a:t> </a:t>
                </a:r>
              </a:p>
            </p:txBody>
          </p:sp>
        </mc:Fallback>
      </mc:AlternateContent>
      <p:grpSp>
        <p:nvGrpSpPr>
          <p:cNvPr id="84" name="Group 83"/>
          <p:cNvGrpSpPr/>
          <p:nvPr/>
        </p:nvGrpSpPr>
        <p:grpSpPr>
          <a:xfrm>
            <a:off x="359201" y="1533298"/>
            <a:ext cx="5184327" cy="2758001"/>
            <a:chOff x="-47624" y="2751059"/>
            <a:chExt cx="6520811" cy="3292453"/>
          </a:xfrm>
        </p:grpSpPr>
        <p:grpSp>
          <p:nvGrpSpPr>
            <p:cNvPr id="12" name="Group 11"/>
            <p:cNvGrpSpPr/>
            <p:nvPr/>
          </p:nvGrpSpPr>
          <p:grpSpPr>
            <a:xfrm>
              <a:off x="-47624" y="2751059"/>
              <a:ext cx="6520811" cy="3240254"/>
              <a:chOff x="714376" y="1989059"/>
              <a:chExt cx="6520811" cy="3240254"/>
            </a:xfrm>
          </p:grpSpPr>
          <p:sp>
            <p:nvSpPr>
              <p:cNvPr id="13" name="Rectangle 12"/>
              <p:cNvSpPr/>
              <p:nvPr/>
            </p:nvSpPr>
            <p:spPr>
              <a:xfrm>
                <a:off x="1838325" y="206383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Rectangle 13"/>
              <p:cNvSpPr/>
              <p:nvPr/>
            </p:nvSpPr>
            <p:spPr>
              <a:xfrm>
                <a:off x="1541145" y="2421970"/>
                <a:ext cx="99060" cy="8382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 name="Rectangle 14"/>
              <p:cNvSpPr/>
              <p:nvPr/>
            </p:nvSpPr>
            <p:spPr>
              <a:xfrm>
                <a:off x="1381125" y="2772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tangle 15"/>
              <p:cNvSpPr/>
              <p:nvPr/>
            </p:nvSpPr>
            <p:spPr>
              <a:xfrm>
                <a:off x="139636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Rectangle 16"/>
              <p:cNvSpPr/>
              <p:nvPr/>
            </p:nvSpPr>
            <p:spPr>
              <a:xfrm>
                <a:off x="2066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Rectangle 17"/>
              <p:cNvSpPr/>
              <p:nvPr/>
            </p:nvSpPr>
            <p:spPr>
              <a:xfrm>
                <a:off x="2105025" y="44107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 name="Rectangle 18"/>
              <p:cNvSpPr/>
              <p:nvPr/>
            </p:nvSpPr>
            <p:spPr>
              <a:xfrm>
                <a:off x="2105025" y="48298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 name="Rectangle 19"/>
              <p:cNvSpPr/>
              <p:nvPr/>
            </p:nvSpPr>
            <p:spPr>
              <a:xfrm>
                <a:off x="2676525" y="30391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tangle 20"/>
              <p:cNvSpPr/>
              <p:nvPr/>
            </p:nvSpPr>
            <p:spPr>
              <a:xfrm>
                <a:off x="3489418"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Rectangle 21"/>
              <p:cNvSpPr/>
              <p:nvPr/>
            </p:nvSpPr>
            <p:spPr>
              <a:xfrm>
                <a:off x="282892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 name="Rectangle 22"/>
              <p:cNvSpPr/>
              <p:nvPr/>
            </p:nvSpPr>
            <p:spPr>
              <a:xfrm>
                <a:off x="3588478"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Rectangle 23"/>
              <p:cNvSpPr/>
              <p:nvPr/>
            </p:nvSpPr>
            <p:spPr>
              <a:xfrm>
                <a:off x="3057525" y="49060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Rectangle 24"/>
              <p:cNvSpPr/>
              <p:nvPr/>
            </p:nvSpPr>
            <p:spPr>
              <a:xfrm>
                <a:off x="4429125" y="42583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Rectangle 25"/>
              <p:cNvSpPr/>
              <p:nvPr/>
            </p:nvSpPr>
            <p:spPr>
              <a:xfrm>
                <a:off x="4124325" y="50127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Rectangle 26"/>
              <p:cNvSpPr/>
              <p:nvPr/>
            </p:nvSpPr>
            <p:spPr>
              <a:xfrm>
                <a:off x="5114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Rectangle 27"/>
              <p:cNvSpPr/>
              <p:nvPr/>
            </p:nvSpPr>
            <p:spPr>
              <a:xfrm>
                <a:off x="60293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Rectangle 28"/>
              <p:cNvSpPr/>
              <p:nvPr/>
            </p:nvSpPr>
            <p:spPr>
              <a:xfrm>
                <a:off x="6334125" y="44869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angle 29"/>
              <p:cNvSpPr/>
              <p:nvPr/>
            </p:nvSpPr>
            <p:spPr>
              <a:xfrm>
                <a:off x="5800725"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ctangle 30"/>
              <p:cNvSpPr/>
              <p:nvPr/>
            </p:nvSpPr>
            <p:spPr>
              <a:xfrm>
                <a:off x="5419725" y="26962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 name="Rectangle 31"/>
              <p:cNvSpPr/>
              <p:nvPr/>
            </p:nvSpPr>
            <p:spPr>
              <a:xfrm>
                <a:off x="4581525" y="231910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33" name="Straight Connector 32"/>
              <p:cNvCxnSpPr>
                <a:endCxn id="14" idx="0"/>
              </p:cNvCxnSpPr>
              <p:nvPr/>
            </p:nvCxnSpPr>
            <p:spPr>
              <a:xfrm flipH="1">
                <a:off x="1590675" y="2140030"/>
                <a:ext cx="262890" cy="281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2"/>
                <a:endCxn id="15" idx="0"/>
              </p:cNvCxnSpPr>
              <p:nvPr/>
            </p:nvCxnSpPr>
            <p:spPr>
              <a:xfrm flipH="1">
                <a:off x="1419225" y="2505790"/>
                <a:ext cx="17145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2"/>
                <a:endCxn id="16" idx="0"/>
              </p:cNvCxnSpPr>
              <p:nvPr/>
            </p:nvCxnSpPr>
            <p:spPr>
              <a:xfrm>
                <a:off x="1419225" y="2848690"/>
                <a:ext cx="15240" cy="754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2"/>
                <a:endCxn id="17" idx="0"/>
              </p:cNvCxnSpPr>
              <p:nvPr/>
            </p:nvCxnSpPr>
            <p:spPr>
              <a:xfrm>
                <a:off x="1434465" y="3679270"/>
                <a:ext cx="67056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7" idx="2"/>
                <a:endCxn id="18" idx="0"/>
              </p:cNvCxnSpPr>
              <p:nvPr/>
            </p:nvCxnSpPr>
            <p:spPr>
              <a:xfrm>
                <a:off x="2105025" y="4029790"/>
                <a:ext cx="381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2"/>
                <a:endCxn id="19" idx="0"/>
              </p:cNvCxnSpPr>
              <p:nvPr/>
            </p:nvCxnSpPr>
            <p:spPr>
              <a:xfrm>
                <a:off x="2143125" y="4486990"/>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5" idx="2"/>
                <a:endCxn id="20" idx="2"/>
              </p:cNvCxnSpPr>
              <p:nvPr/>
            </p:nvCxnSpPr>
            <p:spPr>
              <a:xfrm>
                <a:off x="1419225" y="2848690"/>
                <a:ext cx="129540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3" idx="2"/>
                <a:endCxn id="20" idx="0"/>
              </p:cNvCxnSpPr>
              <p:nvPr/>
            </p:nvCxnSpPr>
            <p:spPr>
              <a:xfrm>
                <a:off x="1876425" y="2140030"/>
                <a:ext cx="838200" cy="899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9" idx="2"/>
                <a:endCxn id="24" idx="1"/>
              </p:cNvCxnSpPr>
              <p:nvPr/>
            </p:nvCxnSpPr>
            <p:spPr>
              <a:xfrm>
                <a:off x="2143125" y="4906090"/>
                <a:ext cx="9144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3"/>
                <a:endCxn id="22" idx="0"/>
              </p:cNvCxnSpPr>
              <p:nvPr/>
            </p:nvCxnSpPr>
            <p:spPr>
              <a:xfrm>
                <a:off x="2752725" y="3077290"/>
                <a:ext cx="114300" cy="525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24" idx="0"/>
              </p:cNvCxnSpPr>
              <p:nvPr/>
            </p:nvCxnSpPr>
            <p:spPr>
              <a:xfrm>
                <a:off x="2905125" y="3679270"/>
                <a:ext cx="190500" cy="1226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0" idx="3"/>
                <a:endCxn id="21" idx="1"/>
              </p:cNvCxnSpPr>
              <p:nvPr/>
            </p:nvCxnSpPr>
            <p:spPr>
              <a:xfrm>
                <a:off x="2752725" y="3077290"/>
                <a:ext cx="736693"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897505" y="3610690"/>
                <a:ext cx="698593" cy="350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3" idx="2"/>
                <a:endCxn id="24" idx="0"/>
              </p:cNvCxnSpPr>
              <p:nvPr/>
            </p:nvCxnSpPr>
            <p:spPr>
              <a:xfrm flipH="1">
                <a:off x="3095625" y="4029790"/>
                <a:ext cx="530953" cy="876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3" idx="3"/>
              </p:cNvCxnSpPr>
              <p:nvPr/>
            </p:nvCxnSpPr>
            <p:spPr>
              <a:xfrm>
                <a:off x="3664678" y="3991690"/>
                <a:ext cx="764447" cy="30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1" idx="3"/>
                <a:endCxn id="25" idx="0"/>
              </p:cNvCxnSpPr>
              <p:nvPr/>
            </p:nvCxnSpPr>
            <p:spPr>
              <a:xfrm>
                <a:off x="3565618" y="3191590"/>
                <a:ext cx="901607"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5" idx="2"/>
                <a:endCxn id="26" idx="0"/>
              </p:cNvCxnSpPr>
              <p:nvPr/>
            </p:nvCxnSpPr>
            <p:spPr>
              <a:xfrm flipH="1">
                <a:off x="4162425" y="4334590"/>
                <a:ext cx="304800" cy="678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5" idx="0"/>
                <a:endCxn id="27" idx="2"/>
              </p:cNvCxnSpPr>
              <p:nvPr/>
            </p:nvCxnSpPr>
            <p:spPr>
              <a:xfrm flipV="1">
                <a:off x="4467225" y="4029790"/>
                <a:ext cx="6858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7" idx="2"/>
                <a:endCxn id="28" idx="1"/>
              </p:cNvCxnSpPr>
              <p:nvPr/>
            </p:nvCxnSpPr>
            <p:spPr>
              <a:xfrm flipV="1">
                <a:off x="5153025" y="3991690"/>
                <a:ext cx="8763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8" idx="3"/>
                <a:endCxn id="29" idx="0"/>
              </p:cNvCxnSpPr>
              <p:nvPr/>
            </p:nvCxnSpPr>
            <p:spPr>
              <a:xfrm>
                <a:off x="6105525" y="3991690"/>
                <a:ext cx="2667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0" idx="1"/>
                <a:endCxn id="27" idx="3"/>
              </p:cNvCxnSpPr>
              <p:nvPr/>
            </p:nvCxnSpPr>
            <p:spPr>
              <a:xfrm flipH="1">
                <a:off x="5191125" y="3191590"/>
                <a:ext cx="609600" cy="800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2" idx="3"/>
                <a:endCxn id="31" idx="1"/>
              </p:cNvCxnSpPr>
              <p:nvPr/>
            </p:nvCxnSpPr>
            <p:spPr>
              <a:xfrm>
                <a:off x="4657725" y="2357200"/>
                <a:ext cx="762000"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933574" y="1989059"/>
                <a:ext cx="887251"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56" name="TextBox 55"/>
              <p:cNvSpPr txBox="1"/>
              <p:nvPr/>
            </p:nvSpPr>
            <p:spPr>
              <a:xfrm>
                <a:off x="1632585" y="2391490"/>
                <a:ext cx="703197"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Zerind</a:t>
                </a:r>
              </a:p>
            </p:txBody>
          </p:sp>
          <p:sp>
            <p:nvSpPr>
              <p:cNvPr id="57" name="TextBox 56"/>
              <p:cNvSpPr txBox="1"/>
              <p:nvPr/>
            </p:nvSpPr>
            <p:spPr>
              <a:xfrm>
                <a:off x="714376" y="2687479"/>
                <a:ext cx="657225"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58" name="TextBox 57"/>
              <p:cNvSpPr txBox="1"/>
              <p:nvPr/>
            </p:nvSpPr>
            <p:spPr>
              <a:xfrm>
                <a:off x="1490251" y="3473770"/>
                <a:ext cx="1000948"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59" name="TextBox 58"/>
              <p:cNvSpPr txBox="1"/>
              <p:nvPr/>
            </p:nvSpPr>
            <p:spPr>
              <a:xfrm>
                <a:off x="2173605" y="3838099"/>
                <a:ext cx="673133"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Lugoj</a:t>
                </a:r>
              </a:p>
            </p:txBody>
          </p:sp>
          <p:sp>
            <p:nvSpPr>
              <p:cNvPr id="60" name="TextBox 59"/>
              <p:cNvSpPr txBox="1"/>
              <p:nvPr/>
            </p:nvSpPr>
            <p:spPr>
              <a:xfrm>
                <a:off x="2197549" y="4342207"/>
                <a:ext cx="932269"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Mehadia</a:t>
                </a:r>
              </a:p>
            </p:txBody>
          </p:sp>
          <p:sp>
            <p:nvSpPr>
              <p:cNvPr id="61" name="TextBox 60"/>
              <p:cNvSpPr txBox="1"/>
              <p:nvPr/>
            </p:nvSpPr>
            <p:spPr>
              <a:xfrm>
                <a:off x="1413813" y="4852130"/>
                <a:ext cx="842650"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Dobreta</a:t>
                </a:r>
              </a:p>
            </p:txBody>
          </p:sp>
          <p:sp>
            <p:nvSpPr>
              <p:cNvPr id="62" name="TextBox 61"/>
              <p:cNvSpPr txBox="1"/>
              <p:nvPr/>
            </p:nvSpPr>
            <p:spPr>
              <a:xfrm>
                <a:off x="2697293" y="2777478"/>
                <a:ext cx="736693"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63" name="TextBox 62"/>
              <p:cNvSpPr txBox="1"/>
              <p:nvPr/>
            </p:nvSpPr>
            <p:spPr>
              <a:xfrm>
                <a:off x="3527517" y="2957350"/>
                <a:ext cx="868540"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Fagaras</a:t>
                </a:r>
              </a:p>
            </p:txBody>
          </p:sp>
          <p:sp>
            <p:nvSpPr>
              <p:cNvPr id="64" name="TextBox 63"/>
              <p:cNvSpPr txBox="1"/>
              <p:nvPr/>
            </p:nvSpPr>
            <p:spPr>
              <a:xfrm>
                <a:off x="2785359" y="3248759"/>
                <a:ext cx="1065716" cy="4776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Rimnicu Vilcea</a:t>
                </a:r>
              </a:p>
            </p:txBody>
          </p:sp>
          <p:sp>
            <p:nvSpPr>
              <p:cNvPr id="65" name="TextBox 64"/>
              <p:cNvSpPr txBox="1"/>
              <p:nvPr/>
            </p:nvSpPr>
            <p:spPr>
              <a:xfrm>
                <a:off x="3580859" y="3759518"/>
                <a:ext cx="713833"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Pitesti</a:t>
                </a:r>
              </a:p>
            </p:txBody>
          </p:sp>
          <p:sp>
            <p:nvSpPr>
              <p:cNvPr id="66" name="TextBox 65"/>
              <p:cNvSpPr txBox="1"/>
              <p:nvPr/>
            </p:nvSpPr>
            <p:spPr>
              <a:xfrm>
                <a:off x="3103245" y="4833077"/>
                <a:ext cx="819903"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67" name="TextBox 66"/>
              <p:cNvSpPr txBox="1"/>
              <p:nvPr/>
            </p:nvSpPr>
            <p:spPr>
              <a:xfrm>
                <a:off x="4237401" y="4935379"/>
                <a:ext cx="801325"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Giurgiu</a:t>
                </a:r>
              </a:p>
            </p:txBody>
          </p:sp>
          <p:sp>
            <p:nvSpPr>
              <p:cNvPr id="68" name="TextBox 67"/>
              <p:cNvSpPr txBox="1"/>
              <p:nvPr/>
            </p:nvSpPr>
            <p:spPr>
              <a:xfrm>
                <a:off x="4429125" y="4314775"/>
                <a:ext cx="1072461"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69" name="TextBox 68"/>
              <p:cNvSpPr txBox="1"/>
              <p:nvPr/>
            </p:nvSpPr>
            <p:spPr>
              <a:xfrm>
                <a:off x="4266465" y="2025165"/>
                <a:ext cx="881429"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Neamt</a:t>
                </a:r>
              </a:p>
            </p:txBody>
          </p:sp>
          <p:sp>
            <p:nvSpPr>
              <p:cNvPr id="70" name="TextBox 69"/>
              <p:cNvSpPr txBox="1"/>
              <p:nvPr/>
            </p:nvSpPr>
            <p:spPr>
              <a:xfrm>
                <a:off x="5477724" y="2562719"/>
                <a:ext cx="615871"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Lasi</a:t>
                </a:r>
              </a:p>
            </p:txBody>
          </p:sp>
          <p:sp>
            <p:nvSpPr>
              <p:cNvPr id="71" name="TextBox 70"/>
              <p:cNvSpPr txBox="1"/>
              <p:nvPr/>
            </p:nvSpPr>
            <p:spPr>
              <a:xfrm>
                <a:off x="5828044" y="3075209"/>
                <a:ext cx="673289"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Vaslui</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2" name="TextBox 71"/>
              <p:cNvSpPr txBox="1"/>
              <p:nvPr/>
            </p:nvSpPr>
            <p:spPr>
              <a:xfrm>
                <a:off x="4952458" y="4078002"/>
                <a:ext cx="924467"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Urziceni</a:t>
                </a:r>
              </a:p>
            </p:txBody>
          </p:sp>
          <p:sp>
            <p:nvSpPr>
              <p:cNvPr id="73" name="TextBox 72"/>
              <p:cNvSpPr txBox="1"/>
              <p:nvPr/>
            </p:nvSpPr>
            <p:spPr>
              <a:xfrm>
                <a:off x="6100893" y="3741774"/>
                <a:ext cx="994953"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Hirsova</a:t>
                </a:r>
              </a:p>
            </p:txBody>
          </p:sp>
          <p:sp>
            <p:nvSpPr>
              <p:cNvPr id="74" name="TextBox 73"/>
              <p:cNvSpPr txBox="1"/>
              <p:nvPr/>
            </p:nvSpPr>
            <p:spPr>
              <a:xfrm>
                <a:off x="6092188" y="4560390"/>
                <a:ext cx="1142999"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Eforie</a:t>
                </a:r>
              </a:p>
            </p:txBody>
          </p:sp>
          <p:cxnSp>
            <p:nvCxnSpPr>
              <p:cNvPr id="75" name="Straight Connector 74"/>
              <p:cNvCxnSpPr>
                <a:stCxn id="31" idx="3"/>
                <a:endCxn id="30" idx="0"/>
              </p:cNvCxnSpPr>
              <p:nvPr/>
            </p:nvCxnSpPr>
            <p:spPr>
              <a:xfrm>
                <a:off x="5495925" y="2734390"/>
                <a:ext cx="34290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103857" y="2822631"/>
              <a:ext cx="5980078" cy="3220881"/>
              <a:chOff x="103857" y="2822631"/>
              <a:chExt cx="5980078" cy="3220881"/>
            </a:xfrm>
          </p:grpSpPr>
          <p:sp>
            <p:nvSpPr>
              <p:cNvPr id="5" name="TextBox 4"/>
              <p:cNvSpPr txBox="1"/>
              <p:nvPr/>
            </p:nvSpPr>
            <p:spPr>
              <a:xfrm>
                <a:off x="558352" y="2822631"/>
                <a:ext cx="491303"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71</a:t>
                </a:r>
              </a:p>
            </p:txBody>
          </p:sp>
          <p:sp>
            <p:nvSpPr>
              <p:cNvPr id="77" name="TextBox 76"/>
              <p:cNvSpPr txBox="1"/>
              <p:nvPr/>
            </p:nvSpPr>
            <p:spPr>
              <a:xfrm>
                <a:off x="316516" y="3175006"/>
                <a:ext cx="464533"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75</a:t>
                </a:r>
              </a:p>
            </p:txBody>
          </p:sp>
          <p:sp>
            <p:nvSpPr>
              <p:cNvPr id="78" name="TextBox 77"/>
              <p:cNvSpPr txBox="1"/>
              <p:nvPr/>
            </p:nvSpPr>
            <p:spPr>
              <a:xfrm>
                <a:off x="103857" y="3856911"/>
                <a:ext cx="651512"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118</a:t>
                </a:r>
              </a:p>
            </p:txBody>
          </p:sp>
          <p:sp>
            <p:nvSpPr>
              <p:cNvPr id="79" name="TextBox 78"/>
              <p:cNvSpPr txBox="1"/>
              <p:nvPr/>
            </p:nvSpPr>
            <p:spPr>
              <a:xfrm>
                <a:off x="1554479" y="3126868"/>
                <a:ext cx="530259"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151</a:t>
                </a:r>
              </a:p>
            </p:txBody>
          </p:sp>
          <p:sp>
            <p:nvSpPr>
              <p:cNvPr id="80" name="TextBox 79"/>
              <p:cNvSpPr txBox="1"/>
              <p:nvPr/>
            </p:nvSpPr>
            <p:spPr>
              <a:xfrm>
                <a:off x="1082992" y="3471239"/>
                <a:ext cx="601849"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140</a:t>
                </a:r>
              </a:p>
            </p:txBody>
          </p:sp>
          <p:sp>
            <p:nvSpPr>
              <p:cNvPr id="81" name="TextBox 80"/>
              <p:cNvSpPr txBox="1"/>
              <p:nvPr/>
            </p:nvSpPr>
            <p:spPr>
              <a:xfrm>
                <a:off x="658810" y="4652091"/>
                <a:ext cx="631777"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111</a:t>
                </a:r>
              </a:p>
            </p:txBody>
          </p:sp>
          <p:sp>
            <p:nvSpPr>
              <p:cNvPr id="82" name="TextBox 81"/>
              <p:cNvSpPr txBox="1"/>
              <p:nvPr/>
            </p:nvSpPr>
            <p:spPr>
              <a:xfrm>
                <a:off x="959043" y="4863592"/>
                <a:ext cx="457746"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70</a:t>
                </a:r>
              </a:p>
            </p:txBody>
          </p:sp>
          <p:sp>
            <p:nvSpPr>
              <p:cNvPr id="83" name="TextBox 82"/>
              <p:cNvSpPr txBox="1"/>
              <p:nvPr/>
            </p:nvSpPr>
            <p:spPr>
              <a:xfrm>
                <a:off x="947041" y="5291957"/>
                <a:ext cx="469054"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75</a:t>
                </a:r>
              </a:p>
            </p:txBody>
          </p:sp>
          <p:sp>
            <p:nvSpPr>
              <p:cNvPr id="85" name="TextBox 84"/>
              <p:cNvSpPr txBox="1"/>
              <p:nvPr/>
            </p:nvSpPr>
            <p:spPr>
              <a:xfrm>
                <a:off x="1607637" y="5740391"/>
                <a:ext cx="628039" cy="3031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120</a:t>
                </a:r>
              </a:p>
            </p:txBody>
          </p:sp>
          <p:sp>
            <p:nvSpPr>
              <p:cNvPr id="86" name="TextBox 85"/>
              <p:cNvSpPr txBox="1"/>
              <p:nvPr/>
            </p:nvSpPr>
            <p:spPr>
              <a:xfrm>
                <a:off x="2367818" y="3661759"/>
                <a:ext cx="506599"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99</a:t>
                </a:r>
              </a:p>
            </p:txBody>
          </p:sp>
          <p:sp>
            <p:nvSpPr>
              <p:cNvPr id="87" name="TextBox 86"/>
              <p:cNvSpPr txBox="1"/>
              <p:nvPr/>
            </p:nvSpPr>
            <p:spPr>
              <a:xfrm>
                <a:off x="1603328" y="4013284"/>
                <a:ext cx="476390"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80</a:t>
                </a:r>
              </a:p>
            </p:txBody>
          </p:sp>
          <p:sp>
            <p:nvSpPr>
              <p:cNvPr id="88" name="TextBox 87"/>
              <p:cNvSpPr txBox="1"/>
              <p:nvPr/>
            </p:nvSpPr>
            <p:spPr>
              <a:xfrm>
                <a:off x="2330511" y="4606410"/>
                <a:ext cx="554355"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97</a:t>
                </a:r>
              </a:p>
            </p:txBody>
          </p:sp>
          <p:sp>
            <p:nvSpPr>
              <p:cNvPr id="89" name="TextBox 88"/>
              <p:cNvSpPr txBox="1"/>
              <p:nvPr/>
            </p:nvSpPr>
            <p:spPr>
              <a:xfrm>
                <a:off x="1743338" y="4849624"/>
                <a:ext cx="552047"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146</a:t>
                </a:r>
              </a:p>
            </p:txBody>
          </p:sp>
          <p:sp>
            <p:nvSpPr>
              <p:cNvPr id="90" name="TextBox 89"/>
              <p:cNvSpPr txBox="1"/>
              <p:nvPr/>
            </p:nvSpPr>
            <p:spPr>
              <a:xfrm>
                <a:off x="2549832" y="5140396"/>
                <a:ext cx="608602"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138</a:t>
                </a:r>
              </a:p>
            </p:txBody>
          </p:sp>
          <p:sp>
            <p:nvSpPr>
              <p:cNvPr id="91" name="TextBox 90"/>
              <p:cNvSpPr txBox="1"/>
              <p:nvPr/>
            </p:nvSpPr>
            <p:spPr>
              <a:xfrm>
                <a:off x="3227100" y="4234963"/>
                <a:ext cx="605654"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211</a:t>
                </a:r>
              </a:p>
            </p:txBody>
          </p:sp>
          <p:sp>
            <p:nvSpPr>
              <p:cNvPr id="92" name="TextBox 91"/>
              <p:cNvSpPr txBox="1"/>
              <p:nvPr/>
            </p:nvSpPr>
            <p:spPr>
              <a:xfrm>
                <a:off x="3008932" y="4932462"/>
                <a:ext cx="667667"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101</a:t>
                </a:r>
              </a:p>
            </p:txBody>
          </p:sp>
          <p:sp>
            <p:nvSpPr>
              <p:cNvPr id="93" name="TextBox 92"/>
              <p:cNvSpPr txBox="1"/>
              <p:nvPr/>
            </p:nvSpPr>
            <p:spPr>
              <a:xfrm>
                <a:off x="3816537" y="4627464"/>
                <a:ext cx="507760"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85</a:t>
                </a:r>
              </a:p>
            </p:txBody>
          </p:sp>
          <p:sp>
            <p:nvSpPr>
              <p:cNvPr id="94" name="TextBox 93"/>
              <p:cNvSpPr txBox="1"/>
              <p:nvPr/>
            </p:nvSpPr>
            <p:spPr>
              <a:xfrm>
                <a:off x="3512277" y="5304877"/>
                <a:ext cx="561058"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90</a:t>
                </a:r>
              </a:p>
            </p:txBody>
          </p:sp>
          <p:sp>
            <p:nvSpPr>
              <p:cNvPr id="95" name="TextBox 94"/>
              <p:cNvSpPr txBox="1"/>
              <p:nvPr/>
            </p:nvSpPr>
            <p:spPr>
              <a:xfrm>
                <a:off x="4302127" y="3038342"/>
                <a:ext cx="667832"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87</a:t>
                </a:r>
              </a:p>
            </p:txBody>
          </p:sp>
          <p:sp>
            <p:nvSpPr>
              <p:cNvPr id="96" name="TextBox 95"/>
              <p:cNvSpPr txBox="1"/>
              <p:nvPr/>
            </p:nvSpPr>
            <p:spPr>
              <a:xfrm>
                <a:off x="4924426" y="3599424"/>
                <a:ext cx="490220"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92</a:t>
                </a:r>
              </a:p>
            </p:txBody>
          </p:sp>
          <p:sp>
            <p:nvSpPr>
              <p:cNvPr id="97" name="TextBox 96"/>
              <p:cNvSpPr txBox="1"/>
              <p:nvPr/>
            </p:nvSpPr>
            <p:spPr>
              <a:xfrm>
                <a:off x="4320840" y="4056702"/>
                <a:ext cx="587369"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142</a:t>
                </a:r>
              </a:p>
            </p:txBody>
          </p:sp>
          <p:sp>
            <p:nvSpPr>
              <p:cNvPr id="162" name="TextBox 161"/>
              <p:cNvSpPr txBox="1"/>
              <p:nvPr/>
            </p:nvSpPr>
            <p:spPr>
              <a:xfrm>
                <a:off x="4743450" y="4497077"/>
                <a:ext cx="437609" cy="3100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98</a:t>
                </a:r>
              </a:p>
            </p:txBody>
          </p:sp>
          <p:sp>
            <p:nvSpPr>
              <p:cNvPr id="163" name="TextBox 162"/>
              <p:cNvSpPr txBox="1"/>
              <p:nvPr/>
            </p:nvSpPr>
            <p:spPr>
              <a:xfrm>
                <a:off x="5517234" y="4858953"/>
                <a:ext cx="566701"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86</a:t>
                </a:r>
              </a:p>
            </p:txBody>
          </p:sp>
        </p:grpSp>
      </p:grpSp>
      <p:grpSp>
        <p:nvGrpSpPr>
          <p:cNvPr id="3" name="Group 2"/>
          <p:cNvGrpSpPr/>
          <p:nvPr/>
        </p:nvGrpSpPr>
        <p:grpSpPr>
          <a:xfrm>
            <a:off x="6615393" y="1183818"/>
            <a:ext cx="2759213" cy="4464014"/>
            <a:chOff x="5599880" y="1613569"/>
            <a:chExt cx="2282713" cy="4464014"/>
          </a:xfrm>
        </p:grpSpPr>
        <p:sp>
          <p:nvSpPr>
            <p:cNvPr id="105" name="TextBox 104"/>
            <p:cNvSpPr txBox="1"/>
            <p:nvPr/>
          </p:nvSpPr>
          <p:spPr>
            <a:xfrm>
              <a:off x="5768043" y="1613569"/>
              <a:ext cx="2114550"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Straight-line distance to Bucharest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06" name="TextBox 105"/>
            <p:cNvSpPr txBox="1"/>
            <p:nvPr/>
          </p:nvSpPr>
          <p:spPr>
            <a:xfrm>
              <a:off x="5599880" y="1853350"/>
              <a:ext cx="971550" cy="42242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Arad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Bucharest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Craiova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Dobreta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Efoire</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Fagaras</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Giurgiu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Hirsova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Lasi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Lugoj</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Mehadia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Neamt</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Oradea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Pitesti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Rimnicu</a:t>
              </a:r>
              <a:r>
                <a:rPr kumimoji="0" lang="en-US" sz="1050" b="1"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err="1">
                  <a:ln>
                    <a:noFill/>
                  </a:ln>
                  <a:solidFill>
                    <a:prstClr val="black"/>
                  </a:solidFill>
                  <a:effectLst/>
                  <a:uLnTx/>
                  <a:uFillTx/>
                  <a:latin typeface="Calibri"/>
                  <a:ea typeface="+mn-ea"/>
                  <a:cs typeface="+mn-cs"/>
                </a:rPr>
                <a:t>Vilcea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Sibiu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Timisoara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Urziceni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Vaslui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Zerind</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7" name="TextBox 106"/>
            <p:cNvSpPr txBox="1"/>
            <p:nvPr/>
          </p:nvSpPr>
          <p:spPr>
            <a:xfrm>
              <a:off x="6762663" y="1853350"/>
              <a:ext cx="775632" cy="35394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176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77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234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98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253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329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374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473281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Google X2: Driverless Taxi</a:t>
            </a:r>
          </a:p>
        </p:txBody>
      </p:sp>
      <p:sp>
        <p:nvSpPr>
          <p:cNvPr id="3" name="Content Placeholder 2"/>
          <p:cNvSpPr>
            <a:spLocks noGrp="1"/>
          </p:cNvSpPr>
          <p:nvPr>
            <p:ph idx="1"/>
          </p:nvPr>
        </p:nvSpPr>
        <p:spPr>
          <a:xfrm>
            <a:off x="457199" y="1133274"/>
            <a:ext cx="8513179" cy="2743199"/>
          </a:xfrm>
        </p:spPr>
        <p:txBody>
          <a:bodyPr>
            <a:noAutofit/>
          </a:bodyPr>
          <a:lstStyle/>
          <a:p>
            <a:pPr>
              <a:buClr>
                <a:schemeClr val="tx1"/>
              </a:buClr>
              <a:buSzPct val="100000"/>
              <a:buFont typeface="Arial" panose="020B0604020202020204" pitchFamily="34" charset="0"/>
              <a:buChar char="•"/>
            </a:pPr>
            <a:r>
              <a:rPr lang="en-SG" sz="2400" b="1" dirty="0" err="1"/>
              <a:t>Percepts</a:t>
            </a:r>
            <a:r>
              <a:rPr lang="en-SG" sz="2400" b="1" dirty="0"/>
              <a:t>: </a:t>
            </a:r>
            <a:r>
              <a:rPr lang="en-SG" sz="2400" dirty="0"/>
              <a:t>video, speed, acceleration, engine status, GPS, radar,  …</a:t>
            </a:r>
          </a:p>
          <a:p>
            <a:pPr>
              <a:buClr>
                <a:schemeClr val="tx1"/>
              </a:buClr>
              <a:buSzPct val="100000"/>
              <a:buFont typeface="Arial" panose="020B0604020202020204" pitchFamily="34" charset="0"/>
              <a:buChar char="•"/>
            </a:pPr>
            <a:r>
              <a:rPr lang="en-SG" sz="2400" b="1" dirty="0"/>
              <a:t>Actions:</a:t>
            </a:r>
            <a:r>
              <a:rPr lang="en-SG" sz="2400" dirty="0"/>
              <a:t> steer, accelerate, brake, horn, display, …</a:t>
            </a:r>
          </a:p>
          <a:p>
            <a:pPr>
              <a:buClr>
                <a:schemeClr val="tx1"/>
              </a:buClr>
              <a:buSzPct val="100000"/>
              <a:buFont typeface="Arial" panose="020B0604020202020204" pitchFamily="34" charset="0"/>
              <a:buChar char="•"/>
            </a:pPr>
            <a:r>
              <a:rPr lang="en-SG" sz="2400" b="1" dirty="0"/>
              <a:t>Goals (Measure): </a:t>
            </a:r>
            <a:r>
              <a:rPr lang="en-SG" sz="2400" dirty="0"/>
              <a:t>safety, reach destination, maximise profits, obey laws, passenger comfort,…</a:t>
            </a:r>
          </a:p>
        </p:txBody>
      </p:sp>
      <p:sp>
        <p:nvSpPr>
          <p:cNvPr id="7" name="Rectangle 6"/>
          <p:cNvSpPr/>
          <p:nvPr/>
        </p:nvSpPr>
        <p:spPr>
          <a:xfrm>
            <a:off x="457197" y="3184097"/>
            <a:ext cx="5492189" cy="1200329"/>
          </a:xfrm>
          <a:prstGeom prst="rect">
            <a:avLst/>
          </a:prstGeom>
        </p:spPr>
        <p:txBody>
          <a:bodyPr wrap="square">
            <a:spAutoFit/>
          </a:bodyPr>
          <a:lstStyle/>
          <a:p>
            <a:pPr marL="342900" lvl="0" indent="-342900">
              <a:spcBef>
                <a:spcPct val="20000"/>
              </a:spcBef>
              <a:buClr>
                <a:prstClr val="black"/>
              </a:buClr>
              <a:buSzPct val="100000"/>
              <a:buFont typeface="Arial" panose="020B0604020202020204" pitchFamily="34" charset="0"/>
              <a:buChar char="•"/>
            </a:pPr>
            <a:r>
              <a:rPr lang="en-SG" sz="2400" b="1" dirty="0">
                <a:solidFill>
                  <a:prstClr val="black"/>
                </a:solidFill>
                <a:latin typeface="Arial"/>
              </a:rPr>
              <a:t>Environment: </a:t>
            </a:r>
            <a:r>
              <a:rPr lang="en-SG" sz="2400" dirty="0">
                <a:solidFill>
                  <a:prstClr val="black"/>
                </a:solidFill>
                <a:latin typeface="Arial"/>
              </a:rPr>
              <a:t>Singapore urban streets, highways, traffic, pedestrians, weather, customers, …</a:t>
            </a:r>
          </a:p>
        </p:txBody>
      </p:sp>
      <p:sp>
        <p:nvSpPr>
          <p:cNvPr id="8" name="Rectangle 7"/>
          <p:cNvSpPr/>
          <p:nvPr/>
        </p:nvSpPr>
        <p:spPr>
          <a:xfrm>
            <a:off x="630820" y="4595149"/>
            <a:ext cx="6811701" cy="246221"/>
          </a:xfrm>
          <a:prstGeom prst="rect">
            <a:avLst/>
          </a:prstGeom>
        </p:spPr>
        <p:txBody>
          <a:bodyPr wrap="square">
            <a:spAutoFit/>
          </a:bodyPr>
          <a:lstStyle/>
          <a:p>
            <a:r>
              <a:rPr lang="en-SG" sz="1000" dirty="0">
                <a:latin typeface="Arial" panose="020B0604020202020204" pitchFamily="34" charset="0"/>
                <a:cs typeface="Arial" panose="020B0604020202020204" pitchFamily="34" charset="0"/>
              </a:rPr>
              <a:t>Image source: https://en.wikipedia.org/wiki/Waymo#/media/File:Waymo_Chrysler_Pacifica_in_Los_Altos,_2017.jpg</a:t>
            </a:r>
          </a:p>
        </p:txBody>
      </p:sp>
      <p:pic>
        <p:nvPicPr>
          <p:cNvPr id="4" name="Picture 3">
            <a:extLst>
              <a:ext uri="{FF2B5EF4-FFF2-40B4-BE49-F238E27FC236}">
                <a16:creationId xmlns:a16="http://schemas.microsoft.com/office/drawing/2014/main" id="{6728ECF7-8A94-3344-958E-1A33E66E66BF}"/>
              </a:ext>
            </a:extLst>
          </p:cNvPr>
          <p:cNvPicPr>
            <a:picLocks noChangeAspect="1"/>
          </p:cNvPicPr>
          <p:nvPr/>
        </p:nvPicPr>
        <p:blipFill>
          <a:blip r:embed="rId3"/>
          <a:stretch>
            <a:fillRect/>
          </a:stretch>
        </p:blipFill>
        <p:spPr>
          <a:xfrm>
            <a:off x="5976479" y="3177433"/>
            <a:ext cx="3139235" cy="1481277"/>
          </a:xfrm>
          <a:prstGeom prst="rect">
            <a:avLst/>
          </a:prstGeom>
        </p:spPr>
      </p:pic>
      <p:pic>
        <p:nvPicPr>
          <p:cNvPr id="1028" name="Picture 4" descr="https://upload.wikimedia.org/wikipedia/commons/thumb/d/d3/Waymo_Chrysler_Pacifica_in_Los_Altos%2C_2017.jpg/1024px-Waymo_Chrysler_Pacifica_in_Los_Altos%2C_2017.jpg"/>
          <p:cNvPicPr>
            <a:picLocks noChangeAspect="1" noChangeArrowheads="1"/>
          </p:cNvPicPr>
          <p:nvPr/>
        </p:nvPicPr>
        <p:blipFill rotWithShape="1">
          <a:blip r:embed="rId4">
            <a:extLst>
              <a:ext uri="{28A0092B-C50C-407E-A947-70E740481C1C}">
                <a14:useLocalDpi xmlns:a14="http://schemas.microsoft.com/office/drawing/2010/main" val="0"/>
              </a:ext>
            </a:extLst>
          </a:blip>
          <a:srcRect l="10299" t="10182" r="15496" b="7744"/>
          <a:stretch/>
        </p:blipFill>
        <p:spPr bwMode="auto">
          <a:xfrm>
            <a:off x="8080586" y="3615771"/>
            <a:ext cx="563142" cy="336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219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pPr algn="l"/>
            <a:r>
              <a:rPr lang="en-SG" b="1" dirty="0"/>
              <a:t>Example</a:t>
            </a:r>
          </a:p>
        </p:txBody>
      </p:sp>
      <p:sp>
        <p:nvSpPr>
          <p:cNvPr id="15" name="Rectangle 14"/>
          <p:cNvSpPr/>
          <p:nvPr/>
        </p:nvSpPr>
        <p:spPr>
          <a:xfrm>
            <a:off x="6530958" y="1061156"/>
            <a:ext cx="2525800" cy="381564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7" name="Group 16"/>
          <p:cNvGrpSpPr/>
          <p:nvPr/>
        </p:nvGrpSpPr>
        <p:grpSpPr>
          <a:xfrm>
            <a:off x="6615393" y="1183818"/>
            <a:ext cx="2759213" cy="4464014"/>
            <a:chOff x="5599880" y="1613569"/>
            <a:chExt cx="2282713" cy="4464014"/>
          </a:xfrm>
        </p:grpSpPr>
        <p:sp>
          <p:nvSpPr>
            <p:cNvPr id="18" name="TextBox 17"/>
            <p:cNvSpPr txBox="1"/>
            <p:nvPr/>
          </p:nvSpPr>
          <p:spPr>
            <a:xfrm>
              <a:off x="5768043" y="1613569"/>
              <a:ext cx="2114550"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Straight-line distance to Bucharest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9" name="TextBox 18"/>
            <p:cNvSpPr txBox="1"/>
            <p:nvPr/>
          </p:nvSpPr>
          <p:spPr>
            <a:xfrm>
              <a:off x="5599880" y="1853350"/>
              <a:ext cx="971550" cy="42242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Arad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Bucharest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Craiova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Dobreta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Efoire</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Fagaras</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Giurgiu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Hirsova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Lasi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Lugoj</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Mehadia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Neamt</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Oradea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Pitesti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Rimnicu</a:t>
              </a:r>
              <a:r>
                <a:rPr kumimoji="0" lang="en-US" sz="1050" b="1"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err="1">
                  <a:ln>
                    <a:noFill/>
                  </a:ln>
                  <a:solidFill>
                    <a:prstClr val="black"/>
                  </a:solidFill>
                  <a:effectLst/>
                  <a:uLnTx/>
                  <a:uFillTx/>
                  <a:latin typeface="Calibri"/>
                  <a:ea typeface="+mn-ea"/>
                  <a:cs typeface="+mn-cs"/>
                </a:rPr>
                <a:t>Vilcea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Sibiu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Timisoara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Urziceni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Vaslui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Zerind</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p:cNvSpPr txBox="1"/>
            <p:nvPr/>
          </p:nvSpPr>
          <p:spPr>
            <a:xfrm>
              <a:off x="6762663" y="1853350"/>
              <a:ext cx="775632" cy="35394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366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176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77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234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98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253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329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374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1" name="TextBox 20"/>
          <p:cNvSpPr txBox="1"/>
          <p:nvPr/>
        </p:nvSpPr>
        <p:spPr>
          <a:xfrm>
            <a:off x="434313" y="1089138"/>
            <a:ext cx="2012352" cy="707886"/>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initial state</a:t>
            </a:r>
          </a:p>
        </p:txBody>
      </p:sp>
      <p:grpSp>
        <p:nvGrpSpPr>
          <p:cNvPr id="22" name="Group 21"/>
          <p:cNvGrpSpPr/>
          <p:nvPr/>
        </p:nvGrpSpPr>
        <p:grpSpPr>
          <a:xfrm>
            <a:off x="3551720" y="1467772"/>
            <a:ext cx="977093" cy="731709"/>
            <a:chOff x="5568101" y="2316437"/>
            <a:chExt cx="908512" cy="900555"/>
          </a:xfrm>
          <a:noFill/>
        </p:grpSpPr>
        <p:sp>
          <p:nvSpPr>
            <p:cNvPr id="23" name="Oval 22"/>
            <p:cNvSpPr/>
            <p:nvPr/>
          </p:nvSpPr>
          <p:spPr>
            <a:xfrm>
              <a:off x="5568101" y="2316437"/>
              <a:ext cx="818873" cy="390787"/>
            </a:xfrm>
            <a:prstGeom prst="ellipse">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30" name="TextBox 29"/>
            <p:cNvSpPr txBox="1"/>
            <p:nvPr/>
          </p:nvSpPr>
          <p:spPr>
            <a:xfrm>
              <a:off x="5784677" y="2876074"/>
              <a:ext cx="691936" cy="340918"/>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366</a:t>
              </a:r>
            </a:p>
          </p:txBody>
        </p:sp>
      </p:grpSp>
      <p:sp>
        <p:nvSpPr>
          <p:cNvPr id="32" name="Right Arrow 31"/>
          <p:cNvSpPr/>
          <p:nvPr/>
        </p:nvSpPr>
        <p:spPr>
          <a:xfrm>
            <a:off x="3380270" y="1528078"/>
            <a:ext cx="171450" cy="175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53944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6530958" y="1061156"/>
            <a:ext cx="2525800" cy="381564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434313" y="1089138"/>
            <a:ext cx="2012352" cy="1015663"/>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arenR" startAt="2"/>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After expanding Arad  </a:t>
            </a:r>
          </a:p>
        </p:txBody>
      </p:sp>
      <p:sp>
        <p:nvSpPr>
          <p:cNvPr id="39" name="TextBox 38"/>
          <p:cNvSpPr txBox="1"/>
          <p:nvPr/>
        </p:nvSpPr>
        <p:spPr>
          <a:xfrm>
            <a:off x="6818659" y="1183818"/>
            <a:ext cx="2555947"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Straight-line distance to Bucharest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6615393" y="1423599"/>
            <a:ext cx="1174354" cy="42242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Arad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Bucharest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Craiova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Dobreta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Efoire</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Fagaras</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Giurgiu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Hirsova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Lasi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Lugoj</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Mehadia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Neamt</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Oradea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Pitesti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Rimnicu</a:t>
            </a:r>
            <a:r>
              <a:rPr kumimoji="0" lang="en-US" sz="1050" b="1"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err="1">
                <a:ln>
                  <a:noFill/>
                </a:ln>
                <a:solidFill>
                  <a:prstClr val="black"/>
                </a:solidFill>
                <a:effectLst/>
                <a:uLnTx/>
                <a:uFillTx/>
                <a:latin typeface="Calibri"/>
                <a:ea typeface="+mn-ea"/>
                <a:cs typeface="+mn-cs"/>
              </a:rPr>
              <a:t>Vilcea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Sibiu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Timisoara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Urziceni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Vaslui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5C42FA"/>
                </a:solidFill>
                <a:effectLst/>
                <a:uLnTx/>
                <a:uFillTx/>
                <a:latin typeface="Calibri"/>
                <a:ea typeface="+mn-ea"/>
                <a:cs typeface="+mn-cs"/>
              </a:rPr>
              <a:t>Zerind</a:t>
            </a:r>
            <a:endParaRPr kumimoji="0" lang="en-US" sz="1050" b="1" i="0" u="none" strike="noStrike" kern="1200" cap="none" spc="0" normalizeH="0" baseline="0" noProof="0" dirty="0">
              <a:ln>
                <a:noFill/>
              </a:ln>
              <a:solidFill>
                <a:srgbClr val="5C42FA"/>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TextBox 48"/>
          <p:cNvSpPr txBox="1"/>
          <p:nvPr/>
        </p:nvSpPr>
        <p:spPr>
          <a:xfrm>
            <a:off x="8020899" y="1423599"/>
            <a:ext cx="937540" cy="35394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176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77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234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98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253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329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374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itle 1"/>
          <p:cNvSpPr>
            <a:spLocks noGrp="1"/>
          </p:cNvSpPr>
          <p:nvPr>
            <p:ph type="title"/>
          </p:nvPr>
        </p:nvSpPr>
        <p:spPr/>
        <p:txBody>
          <a:bodyPr>
            <a:normAutofit fontScale="90000"/>
          </a:bodyPr>
          <a:lstStyle/>
          <a:p>
            <a:r>
              <a:rPr lang="en-SG" dirty="0"/>
              <a:t>Example</a:t>
            </a:r>
          </a:p>
        </p:txBody>
      </p:sp>
      <p:grpSp>
        <p:nvGrpSpPr>
          <p:cNvPr id="7" name="Group 6"/>
          <p:cNvGrpSpPr/>
          <p:nvPr/>
        </p:nvGrpSpPr>
        <p:grpSpPr>
          <a:xfrm>
            <a:off x="2329380" y="1467771"/>
            <a:ext cx="3394361" cy="1294055"/>
            <a:chOff x="4431553" y="2316437"/>
            <a:chExt cx="3156113" cy="1592666"/>
          </a:xfrm>
        </p:grpSpPr>
        <p:sp>
          <p:nvSpPr>
            <p:cNvPr id="8" name="Oval 7"/>
            <p:cNvSpPr/>
            <p:nvPr/>
          </p:nvSpPr>
          <p:spPr>
            <a:xfrm>
              <a:off x="5568101" y="2316437"/>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9" name="Straight Arrow Connector 8"/>
            <p:cNvCxnSpPr>
              <a:stCxn id="8" idx="4"/>
              <a:endCxn id="12" idx="0"/>
            </p:cNvCxnSpPr>
            <p:nvPr/>
          </p:nvCxnSpPr>
          <p:spPr>
            <a:xfrm flipH="1">
              <a:off x="4855034" y="2707224"/>
              <a:ext cx="1122503" cy="4346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4"/>
              <a:endCxn id="13" idx="0"/>
            </p:cNvCxnSpPr>
            <p:nvPr/>
          </p:nvCxnSpPr>
          <p:spPr>
            <a:xfrm flipH="1">
              <a:off x="5968090" y="2707224"/>
              <a:ext cx="9448" cy="4664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4"/>
              <a:endCxn id="14" idx="0"/>
            </p:cNvCxnSpPr>
            <p:nvPr/>
          </p:nvCxnSpPr>
          <p:spPr>
            <a:xfrm>
              <a:off x="5977537" y="2707224"/>
              <a:ext cx="1121178" cy="434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431553" y="3141854"/>
              <a:ext cx="846963" cy="398247"/>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13" name="Oval 12"/>
            <p:cNvSpPr/>
            <p:nvPr/>
          </p:nvSpPr>
          <p:spPr>
            <a:xfrm>
              <a:off x="5395303" y="3173669"/>
              <a:ext cx="114557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14" name="Oval 13"/>
            <p:cNvSpPr/>
            <p:nvPr/>
          </p:nvSpPr>
          <p:spPr>
            <a:xfrm>
              <a:off x="6675234" y="3141856"/>
              <a:ext cx="84696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5784677"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329</a:t>
              </a:r>
            </a:p>
          </p:txBody>
        </p:sp>
        <p:sp>
          <p:nvSpPr>
            <p:cNvPr id="18" name="TextBox 17"/>
            <p:cNvSpPr txBox="1"/>
            <p:nvPr/>
          </p:nvSpPr>
          <p:spPr>
            <a:xfrm>
              <a:off x="6895730"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374</a:t>
              </a:r>
            </a:p>
          </p:txBody>
        </p:sp>
      </p:grpSp>
      <p:sp>
        <p:nvSpPr>
          <p:cNvPr id="73" name="TextBox 72"/>
          <p:cNvSpPr txBox="1"/>
          <p:nvPr/>
        </p:nvSpPr>
        <p:spPr>
          <a:xfrm>
            <a:off x="2531100" y="2500128"/>
            <a:ext cx="744169" cy="277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253</a:t>
            </a:r>
          </a:p>
        </p:txBody>
      </p:sp>
      <p:sp>
        <p:nvSpPr>
          <p:cNvPr id="74" name="Right Arrow 73"/>
          <p:cNvSpPr/>
          <p:nvPr/>
        </p:nvSpPr>
        <p:spPr>
          <a:xfrm>
            <a:off x="2128079" y="2199480"/>
            <a:ext cx="171450" cy="175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89677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6530958" y="1061156"/>
            <a:ext cx="2525800" cy="381564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434313" y="1089138"/>
            <a:ext cx="2012352" cy="1015663"/>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arenR" startAt="3"/>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After expanding Sibiu  </a:t>
            </a:r>
          </a:p>
        </p:txBody>
      </p:sp>
      <p:sp>
        <p:nvSpPr>
          <p:cNvPr id="39" name="TextBox 38"/>
          <p:cNvSpPr txBox="1"/>
          <p:nvPr/>
        </p:nvSpPr>
        <p:spPr>
          <a:xfrm>
            <a:off x="6818659" y="1183818"/>
            <a:ext cx="2555947"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Straight-line distance to Bucharest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6615393" y="1423599"/>
            <a:ext cx="1174354" cy="42242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Arad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Bucharest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Craiova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Dobreta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Efoire</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5C42FA"/>
                </a:solidFill>
                <a:effectLst/>
                <a:uLnTx/>
                <a:uFillTx/>
                <a:latin typeface="Calibri"/>
                <a:ea typeface="+mn-ea"/>
                <a:cs typeface="+mn-cs"/>
              </a:rPr>
              <a:t>Fagaras</a:t>
            </a:r>
            <a:endParaRPr kumimoji="0" lang="en-US" sz="1050" b="1" i="0" u="none" strike="noStrike" kern="1200" cap="none" spc="0" normalizeH="0" baseline="0" noProof="0" dirty="0">
              <a:ln>
                <a:noFill/>
              </a:ln>
              <a:solidFill>
                <a:srgbClr val="5C42FA"/>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Giurgiu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Hirsova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Lasi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Lugoj</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Mehadia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Neamt</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Oradea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Pitesti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5C42FA"/>
                </a:solidFill>
                <a:effectLst/>
                <a:uLnTx/>
                <a:uFillTx/>
                <a:latin typeface="Calibri"/>
                <a:ea typeface="+mn-ea"/>
                <a:cs typeface="+mn-cs"/>
              </a:rPr>
              <a:t>Rimnicu</a:t>
            </a:r>
            <a:r>
              <a:rPr kumimoji="0" lang="en-US" sz="1050" b="1" i="0" u="none" strike="noStrike" kern="1200" cap="none" spc="0" normalizeH="0" baseline="0" noProof="0" dirty="0">
                <a:ln>
                  <a:noFill/>
                </a:ln>
                <a:solidFill>
                  <a:srgbClr val="5C42FA"/>
                </a:solidFill>
                <a:effectLst/>
                <a:uLnTx/>
                <a:uFillTx/>
                <a:latin typeface="Calibri"/>
                <a:ea typeface="+mn-ea"/>
                <a:cs typeface="+mn-cs"/>
              </a:rPr>
              <a:t> </a:t>
            </a:r>
            <a:r>
              <a:rPr kumimoji="0" lang="en-US" sz="1050" b="1" i="0" u="none" strike="noStrike" kern="1200" cap="none" spc="0" normalizeH="0" baseline="0" noProof="0" dirty="0" err="1">
                <a:ln>
                  <a:noFill/>
                </a:ln>
                <a:solidFill>
                  <a:srgbClr val="5C42FA"/>
                </a:solidFill>
                <a:effectLst/>
                <a:uLnTx/>
                <a:uFillTx/>
                <a:latin typeface="Calibri"/>
                <a:ea typeface="+mn-ea"/>
                <a:cs typeface="+mn-cs"/>
              </a:rPr>
              <a:t>Vilcea</a:t>
            </a:r>
            <a:endParaRPr kumimoji="0" lang="en-US" sz="1050" b="1" i="0" u="none" strike="noStrike" kern="1200" cap="none" spc="0" normalizeH="0" baseline="0" noProof="0" dirty="0">
              <a:ln>
                <a:noFill/>
              </a:ln>
              <a:solidFill>
                <a:srgbClr val="5C42FA"/>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Sibiu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Timisoara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Urziceni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Vaslui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Zerind</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TextBox 48"/>
          <p:cNvSpPr txBox="1"/>
          <p:nvPr/>
        </p:nvSpPr>
        <p:spPr>
          <a:xfrm>
            <a:off x="8020899" y="1423599"/>
            <a:ext cx="937540" cy="35394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366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176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77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234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380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98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193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253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329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374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itle 1"/>
          <p:cNvSpPr>
            <a:spLocks noGrp="1"/>
          </p:cNvSpPr>
          <p:nvPr>
            <p:ph type="title"/>
          </p:nvPr>
        </p:nvSpPr>
        <p:spPr/>
        <p:txBody>
          <a:bodyPr>
            <a:normAutofit fontScale="90000"/>
          </a:bodyPr>
          <a:lstStyle/>
          <a:p>
            <a:r>
              <a:rPr lang="en-SG" dirty="0"/>
              <a:t>Example</a:t>
            </a:r>
          </a:p>
        </p:txBody>
      </p:sp>
      <p:grpSp>
        <p:nvGrpSpPr>
          <p:cNvPr id="3" name="Group 2"/>
          <p:cNvGrpSpPr/>
          <p:nvPr/>
        </p:nvGrpSpPr>
        <p:grpSpPr>
          <a:xfrm>
            <a:off x="1469469" y="1435270"/>
            <a:ext cx="4650292" cy="2392378"/>
            <a:chOff x="2305984" y="1279973"/>
            <a:chExt cx="3242919" cy="2208324"/>
          </a:xfrm>
        </p:grpSpPr>
        <p:grpSp>
          <p:nvGrpSpPr>
            <p:cNvPr id="7" name="Group 6"/>
            <p:cNvGrpSpPr/>
            <p:nvPr/>
          </p:nvGrpSpPr>
          <p:grpSpPr>
            <a:xfrm>
              <a:off x="2980134" y="1279973"/>
              <a:ext cx="2367085" cy="1194499"/>
              <a:chOff x="4431553" y="2316437"/>
              <a:chExt cx="3156113" cy="1592666"/>
            </a:xfrm>
          </p:grpSpPr>
          <p:sp>
            <p:nvSpPr>
              <p:cNvPr id="8" name="Oval 7"/>
              <p:cNvSpPr/>
              <p:nvPr/>
            </p:nvSpPr>
            <p:spPr>
              <a:xfrm>
                <a:off x="5568101" y="2316437"/>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9" name="Straight Arrow Connector 8"/>
              <p:cNvCxnSpPr>
                <a:stCxn id="8" idx="4"/>
                <a:endCxn id="12" idx="0"/>
              </p:cNvCxnSpPr>
              <p:nvPr/>
            </p:nvCxnSpPr>
            <p:spPr>
              <a:xfrm flipH="1">
                <a:off x="4855034" y="2707224"/>
                <a:ext cx="1122503" cy="4346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4"/>
                <a:endCxn id="13" idx="0"/>
              </p:cNvCxnSpPr>
              <p:nvPr/>
            </p:nvCxnSpPr>
            <p:spPr>
              <a:xfrm flipH="1">
                <a:off x="5968090" y="2707224"/>
                <a:ext cx="9448" cy="4664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4"/>
                <a:endCxn id="14" idx="0"/>
              </p:cNvCxnSpPr>
              <p:nvPr/>
            </p:nvCxnSpPr>
            <p:spPr>
              <a:xfrm>
                <a:off x="5977537" y="2707224"/>
                <a:ext cx="1121178" cy="434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431553" y="3141854"/>
                <a:ext cx="846963" cy="39824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13" name="Oval 12"/>
              <p:cNvSpPr/>
              <p:nvPr/>
            </p:nvSpPr>
            <p:spPr>
              <a:xfrm>
                <a:off x="5395303" y="3173669"/>
                <a:ext cx="114557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14" name="Oval 13"/>
              <p:cNvSpPr/>
              <p:nvPr/>
            </p:nvSpPr>
            <p:spPr>
              <a:xfrm>
                <a:off x="6675234" y="3141856"/>
                <a:ext cx="84696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5784677"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329</a:t>
                </a:r>
              </a:p>
            </p:txBody>
          </p:sp>
          <p:sp>
            <p:nvSpPr>
              <p:cNvPr id="18" name="TextBox 17"/>
              <p:cNvSpPr txBox="1"/>
              <p:nvPr/>
            </p:nvSpPr>
            <p:spPr>
              <a:xfrm>
                <a:off x="6895730"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374</a:t>
                </a:r>
              </a:p>
            </p:txBody>
          </p:sp>
        </p:grpSp>
        <p:cxnSp>
          <p:nvCxnSpPr>
            <p:cNvPr id="25" name="Straight Arrow Connector 24"/>
            <p:cNvCxnSpPr>
              <a:stCxn id="12" idx="4"/>
              <a:endCxn id="29" idx="0"/>
            </p:cNvCxnSpPr>
            <p:nvPr/>
          </p:nvCxnSpPr>
          <p:spPr>
            <a:xfrm flipH="1">
              <a:off x="2613061" y="2197721"/>
              <a:ext cx="684684" cy="355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4"/>
              <a:endCxn id="35" idx="0"/>
            </p:cNvCxnSpPr>
            <p:nvPr/>
          </p:nvCxnSpPr>
          <p:spPr>
            <a:xfrm>
              <a:off x="3297745" y="2197721"/>
              <a:ext cx="3495" cy="6472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4"/>
              <a:endCxn id="36" idx="0"/>
            </p:cNvCxnSpPr>
            <p:nvPr/>
          </p:nvCxnSpPr>
          <p:spPr>
            <a:xfrm>
              <a:off x="3297745" y="2197721"/>
              <a:ext cx="899761" cy="5234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305984" y="2553612"/>
              <a:ext cx="614155"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35" name="Oval 34"/>
            <p:cNvSpPr/>
            <p:nvPr/>
          </p:nvSpPr>
          <p:spPr>
            <a:xfrm>
              <a:off x="2925069" y="2845014"/>
              <a:ext cx="752342" cy="293090"/>
            </a:xfrm>
            <a:prstGeom prst="ellipse">
              <a:avLst/>
            </a:prstGeom>
            <a:noFill/>
            <a:ln w="19050">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Oval 35"/>
            <p:cNvSpPr/>
            <p:nvPr/>
          </p:nvSpPr>
          <p:spPr>
            <a:xfrm>
              <a:off x="3832887" y="2721218"/>
              <a:ext cx="729238"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38" name="TextBox 37"/>
            <p:cNvSpPr txBox="1"/>
            <p:nvPr/>
          </p:nvSpPr>
          <p:spPr>
            <a:xfrm>
              <a:off x="2435218" y="2875397"/>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366</a:t>
              </a:r>
            </a:p>
          </p:txBody>
        </p:sp>
        <p:sp>
          <p:nvSpPr>
            <p:cNvPr id="40" name="TextBox 39"/>
            <p:cNvSpPr txBox="1"/>
            <p:nvPr/>
          </p:nvSpPr>
          <p:spPr>
            <a:xfrm>
              <a:off x="4038627" y="3035500"/>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380</a:t>
              </a:r>
            </a:p>
          </p:txBody>
        </p:sp>
        <p:sp>
          <p:nvSpPr>
            <p:cNvPr id="41" name="Oval 40"/>
            <p:cNvSpPr/>
            <p:nvPr/>
          </p:nvSpPr>
          <p:spPr>
            <a:xfrm>
              <a:off x="4662895" y="2843225"/>
              <a:ext cx="886008" cy="368984"/>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2" name="Straight Arrow Connector 41"/>
            <p:cNvCxnSpPr>
              <a:stCxn id="12" idx="4"/>
              <a:endCxn id="41" idx="0"/>
            </p:cNvCxnSpPr>
            <p:nvPr/>
          </p:nvCxnSpPr>
          <p:spPr>
            <a:xfrm>
              <a:off x="3297745" y="2197721"/>
              <a:ext cx="1808154" cy="6455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958705" y="3232608"/>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193</a:t>
              </a:r>
            </a:p>
          </p:txBody>
        </p:sp>
      </p:grpSp>
      <p:sp>
        <p:nvSpPr>
          <p:cNvPr id="73" name="TextBox 72"/>
          <p:cNvSpPr txBox="1"/>
          <p:nvPr/>
        </p:nvSpPr>
        <p:spPr>
          <a:xfrm>
            <a:off x="2637911" y="3475612"/>
            <a:ext cx="744169" cy="277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176</a:t>
            </a:r>
          </a:p>
        </p:txBody>
      </p:sp>
      <p:sp>
        <p:nvSpPr>
          <p:cNvPr id="31" name="Right Arrow 30"/>
          <p:cNvSpPr/>
          <p:nvPr/>
        </p:nvSpPr>
        <p:spPr>
          <a:xfrm>
            <a:off x="2182242" y="3181052"/>
            <a:ext cx="171450" cy="175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74964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6530958" y="1061156"/>
            <a:ext cx="2525800" cy="381564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434313" y="1089138"/>
            <a:ext cx="2012352" cy="1015663"/>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arenR" startAt="4"/>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After expanding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sp>
        <p:nvSpPr>
          <p:cNvPr id="39" name="TextBox 38"/>
          <p:cNvSpPr txBox="1"/>
          <p:nvPr/>
        </p:nvSpPr>
        <p:spPr>
          <a:xfrm>
            <a:off x="6818659" y="1183818"/>
            <a:ext cx="2555947"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Straight-line distance to Bucharest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6615393" y="1423599"/>
            <a:ext cx="1174354" cy="42242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Arad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Bucharest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Craiova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Dobreta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Efoire</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Fagaras</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Giurgiu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Hirsova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Lasi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Lugoj</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Mehadia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Neamt</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Oradea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Pitesti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Rimnicu</a:t>
            </a:r>
            <a:r>
              <a:rPr kumimoji="0" lang="en-US" sz="1050" b="1"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err="1">
                <a:ln>
                  <a:noFill/>
                </a:ln>
                <a:solidFill>
                  <a:prstClr val="black"/>
                </a:solidFill>
                <a:effectLst/>
                <a:uLnTx/>
                <a:uFillTx/>
                <a:latin typeface="Calibri"/>
                <a:ea typeface="+mn-ea"/>
                <a:cs typeface="+mn-cs"/>
              </a:rPr>
              <a:t>Vilcea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Sibiu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Timisoara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Urziceni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Vaslui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Zerind</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TextBox 48"/>
          <p:cNvSpPr txBox="1"/>
          <p:nvPr/>
        </p:nvSpPr>
        <p:spPr>
          <a:xfrm>
            <a:off x="8020899" y="1423599"/>
            <a:ext cx="937540" cy="35394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176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77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234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98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253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329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374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itle 1"/>
          <p:cNvSpPr>
            <a:spLocks noGrp="1"/>
          </p:cNvSpPr>
          <p:nvPr>
            <p:ph type="title"/>
          </p:nvPr>
        </p:nvSpPr>
        <p:spPr/>
        <p:txBody>
          <a:bodyPr>
            <a:normAutofit fontScale="90000"/>
          </a:bodyPr>
          <a:lstStyle/>
          <a:p>
            <a:r>
              <a:rPr lang="en-SG" dirty="0"/>
              <a:t>Example</a:t>
            </a:r>
          </a:p>
        </p:txBody>
      </p:sp>
      <p:grpSp>
        <p:nvGrpSpPr>
          <p:cNvPr id="72" name="Group 71"/>
          <p:cNvGrpSpPr/>
          <p:nvPr/>
        </p:nvGrpSpPr>
        <p:grpSpPr>
          <a:xfrm>
            <a:off x="1469469" y="1435270"/>
            <a:ext cx="4650292" cy="3153677"/>
            <a:chOff x="1448916" y="1283714"/>
            <a:chExt cx="4650292" cy="3153677"/>
          </a:xfrm>
        </p:grpSpPr>
        <p:grpSp>
          <p:nvGrpSpPr>
            <p:cNvPr id="3" name="Group 2"/>
            <p:cNvGrpSpPr/>
            <p:nvPr/>
          </p:nvGrpSpPr>
          <p:grpSpPr>
            <a:xfrm>
              <a:off x="1448916" y="1283714"/>
              <a:ext cx="4650292" cy="3153677"/>
              <a:chOff x="2305984" y="1279973"/>
              <a:chExt cx="3242919" cy="2911054"/>
            </a:xfrm>
          </p:grpSpPr>
          <p:grpSp>
            <p:nvGrpSpPr>
              <p:cNvPr id="7" name="Group 6"/>
              <p:cNvGrpSpPr/>
              <p:nvPr/>
            </p:nvGrpSpPr>
            <p:grpSpPr>
              <a:xfrm>
                <a:off x="2980134" y="1279973"/>
                <a:ext cx="2367085" cy="1194499"/>
                <a:chOff x="4431553" y="2316437"/>
                <a:chExt cx="3156113" cy="1592666"/>
              </a:xfrm>
            </p:grpSpPr>
            <p:sp>
              <p:nvSpPr>
                <p:cNvPr id="8" name="Oval 7"/>
                <p:cNvSpPr/>
                <p:nvPr/>
              </p:nvSpPr>
              <p:spPr>
                <a:xfrm>
                  <a:off x="5568101" y="2316437"/>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9" name="Straight Arrow Connector 8"/>
                <p:cNvCxnSpPr>
                  <a:stCxn id="8" idx="4"/>
                  <a:endCxn id="12" idx="0"/>
                </p:cNvCxnSpPr>
                <p:nvPr/>
              </p:nvCxnSpPr>
              <p:spPr>
                <a:xfrm flipH="1">
                  <a:off x="4855034" y="2707224"/>
                  <a:ext cx="1122503" cy="4346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4"/>
                  <a:endCxn id="13" idx="0"/>
                </p:cNvCxnSpPr>
                <p:nvPr/>
              </p:nvCxnSpPr>
              <p:spPr>
                <a:xfrm flipH="1">
                  <a:off x="5968090" y="2707224"/>
                  <a:ext cx="9448" cy="4664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4"/>
                  <a:endCxn id="14" idx="0"/>
                </p:cNvCxnSpPr>
                <p:nvPr/>
              </p:nvCxnSpPr>
              <p:spPr>
                <a:xfrm>
                  <a:off x="5977537" y="2707224"/>
                  <a:ext cx="1121178" cy="434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431553" y="3141854"/>
                  <a:ext cx="846963" cy="39824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13" name="Oval 12"/>
                <p:cNvSpPr/>
                <p:nvPr/>
              </p:nvSpPr>
              <p:spPr>
                <a:xfrm>
                  <a:off x="5395303" y="3173669"/>
                  <a:ext cx="114557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14" name="Oval 13"/>
                <p:cNvSpPr/>
                <p:nvPr/>
              </p:nvSpPr>
              <p:spPr>
                <a:xfrm>
                  <a:off x="6675234" y="3141856"/>
                  <a:ext cx="84696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5784677"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329</a:t>
                  </a:r>
                </a:p>
              </p:txBody>
            </p:sp>
            <p:sp>
              <p:nvSpPr>
                <p:cNvPr id="18" name="TextBox 17"/>
                <p:cNvSpPr txBox="1"/>
                <p:nvPr/>
              </p:nvSpPr>
              <p:spPr>
                <a:xfrm>
                  <a:off x="6895730"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374</a:t>
                  </a:r>
                </a:p>
              </p:txBody>
            </p:sp>
          </p:grpSp>
          <p:cxnSp>
            <p:nvCxnSpPr>
              <p:cNvPr id="25" name="Straight Arrow Connector 24"/>
              <p:cNvCxnSpPr>
                <a:stCxn id="12" idx="4"/>
                <a:endCxn id="29" idx="0"/>
              </p:cNvCxnSpPr>
              <p:nvPr/>
            </p:nvCxnSpPr>
            <p:spPr>
              <a:xfrm flipH="1">
                <a:off x="2613061" y="2197721"/>
                <a:ext cx="684684" cy="355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4"/>
                <a:endCxn id="35" idx="0"/>
              </p:cNvCxnSpPr>
              <p:nvPr/>
            </p:nvCxnSpPr>
            <p:spPr>
              <a:xfrm>
                <a:off x="3297745" y="2197721"/>
                <a:ext cx="3495" cy="6472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4"/>
                <a:endCxn id="36" idx="0"/>
              </p:cNvCxnSpPr>
              <p:nvPr/>
            </p:nvCxnSpPr>
            <p:spPr>
              <a:xfrm>
                <a:off x="3297745" y="2197721"/>
                <a:ext cx="899761" cy="5234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305984" y="2553612"/>
                <a:ext cx="614155"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35" name="Oval 34"/>
              <p:cNvSpPr/>
              <p:nvPr/>
            </p:nvSpPr>
            <p:spPr>
              <a:xfrm>
                <a:off x="2925069" y="2845014"/>
                <a:ext cx="752342" cy="293090"/>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Oval 35"/>
              <p:cNvSpPr/>
              <p:nvPr/>
            </p:nvSpPr>
            <p:spPr>
              <a:xfrm>
                <a:off x="3832887" y="2721218"/>
                <a:ext cx="729238"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38" name="TextBox 37"/>
              <p:cNvSpPr txBox="1"/>
              <p:nvPr/>
            </p:nvSpPr>
            <p:spPr>
              <a:xfrm>
                <a:off x="2435218" y="2875397"/>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366</a:t>
                </a:r>
              </a:p>
            </p:txBody>
          </p:sp>
          <p:sp>
            <p:nvSpPr>
              <p:cNvPr id="40" name="TextBox 39"/>
              <p:cNvSpPr txBox="1"/>
              <p:nvPr/>
            </p:nvSpPr>
            <p:spPr>
              <a:xfrm>
                <a:off x="4038627" y="3035500"/>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380</a:t>
                </a:r>
              </a:p>
            </p:txBody>
          </p:sp>
          <p:sp>
            <p:nvSpPr>
              <p:cNvPr id="41" name="Oval 40"/>
              <p:cNvSpPr/>
              <p:nvPr/>
            </p:nvSpPr>
            <p:spPr>
              <a:xfrm>
                <a:off x="4662895" y="2843225"/>
                <a:ext cx="886008" cy="368984"/>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2" name="Straight Arrow Connector 41"/>
              <p:cNvCxnSpPr>
                <a:stCxn id="12" idx="4"/>
                <a:endCxn id="41" idx="0"/>
              </p:cNvCxnSpPr>
              <p:nvPr/>
            </p:nvCxnSpPr>
            <p:spPr>
              <a:xfrm>
                <a:off x="3297745" y="2197721"/>
                <a:ext cx="1808154" cy="6455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958705" y="3232608"/>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193</a:t>
                </a:r>
              </a:p>
            </p:txBody>
          </p:sp>
          <p:cxnSp>
            <p:nvCxnSpPr>
              <p:cNvPr id="30" name="Straight Arrow Connector 29"/>
              <p:cNvCxnSpPr>
                <a:stCxn id="35" idx="4"/>
                <a:endCxn id="62" idx="0"/>
              </p:cNvCxnSpPr>
              <p:nvPr/>
            </p:nvCxnSpPr>
            <p:spPr>
              <a:xfrm flipH="1">
                <a:off x="2843621" y="3138104"/>
                <a:ext cx="457620" cy="4590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5" idx="4"/>
                <a:endCxn id="43" idx="0"/>
              </p:cNvCxnSpPr>
              <p:nvPr/>
            </p:nvCxnSpPr>
            <p:spPr>
              <a:xfrm>
                <a:off x="3301240" y="3138104"/>
                <a:ext cx="531647" cy="4590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3403282" y="3597134"/>
                <a:ext cx="859210" cy="287852"/>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44" name="TextBox 43"/>
              <p:cNvSpPr txBox="1"/>
              <p:nvPr/>
            </p:nvSpPr>
            <p:spPr>
              <a:xfrm>
                <a:off x="2645774" y="3935338"/>
                <a:ext cx="455648"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253</a:t>
                </a:r>
              </a:p>
            </p:txBody>
          </p:sp>
          <p:sp>
            <p:nvSpPr>
              <p:cNvPr id="45" name="TextBox 44"/>
              <p:cNvSpPr txBox="1"/>
              <p:nvPr/>
            </p:nvSpPr>
            <p:spPr>
              <a:xfrm>
                <a:off x="3747626" y="3928320"/>
                <a:ext cx="321081" cy="25568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p>
            </p:txBody>
          </p:sp>
          <p:pic>
            <p:nvPicPr>
              <p:cNvPr id="47" name="Picture 46"/>
              <p:cNvPicPr>
                <a:picLocks noChangeAspect="1"/>
              </p:cNvPicPr>
              <p:nvPr/>
            </p:nvPicPr>
            <p:blipFill>
              <a:blip r:embed="rId3"/>
              <a:stretch>
                <a:fillRect/>
              </a:stretch>
            </p:blipFill>
            <p:spPr>
              <a:xfrm>
                <a:off x="3222607" y="3652382"/>
                <a:ext cx="192041" cy="219475"/>
              </a:xfrm>
              <a:prstGeom prst="rect">
                <a:avLst/>
              </a:prstGeom>
            </p:spPr>
          </p:pic>
        </p:grpSp>
        <p:sp>
          <p:nvSpPr>
            <p:cNvPr id="62" name="Oval 61"/>
            <p:cNvSpPr/>
            <p:nvPr/>
          </p:nvSpPr>
          <p:spPr>
            <a:xfrm>
              <a:off x="1779534" y="3794000"/>
              <a:ext cx="880688" cy="317518"/>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grpSp>
    </p:spTree>
    <p:extLst>
      <p:ext uri="{BB962C8B-B14F-4D97-AF65-F5344CB8AC3E}">
        <p14:creationId xmlns:p14="http://schemas.microsoft.com/office/powerpoint/2010/main" val="2225591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Complete?</a:t>
            </a:r>
          </a:p>
        </p:txBody>
      </p:sp>
      <p:sp>
        <p:nvSpPr>
          <p:cNvPr id="4" name="Rectangle 3"/>
          <p:cNvSpPr/>
          <p:nvPr/>
        </p:nvSpPr>
        <p:spPr>
          <a:xfrm>
            <a:off x="480323" y="4390279"/>
            <a:ext cx="3429000" cy="40011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20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Answer: </a:t>
            </a: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a:t>
            </a:r>
          </a:p>
        </p:txBody>
      </p:sp>
      <p:grpSp>
        <p:nvGrpSpPr>
          <p:cNvPr id="6" name="Group 5"/>
          <p:cNvGrpSpPr/>
          <p:nvPr/>
        </p:nvGrpSpPr>
        <p:grpSpPr>
          <a:xfrm>
            <a:off x="1074142" y="1622534"/>
            <a:ext cx="7053856" cy="2792309"/>
            <a:chOff x="593957" y="2523179"/>
            <a:chExt cx="8611002" cy="4317863"/>
          </a:xfrm>
        </p:grpSpPr>
        <p:sp>
          <p:nvSpPr>
            <p:cNvPr id="7" name="Round Same Side Corner Rectangle 6"/>
            <p:cNvSpPr/>
            <p:nvPr/>
          </p:nvSpPr>
          <p:spPr>
            <a:xfrm rot="10800000">
              <a:off x="594359" y="2912791"/>
              <a:ext cx="8610600" cy="3928251"/>
            </a:xfrm>
            <a:prstGeom prst="round2Same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a:t>
              </a:r>
            </a:p>
          </p:txBody>
        </p:sp>
        <p:sp>
          <p:nvSpPr>
            <p:cNvPr id="8" name="Round Same Side Corner Rectangle 7"/>
            <p:cNvSpPr/>
            <p:nvPr/>
          </p:nvSpPr>
          <p:spPr>
            <a:xfrm>
              <a:off x="593957" y="2523179"/>
              <a:ext cx="8610600" cy="563171"/>
            </a:xfrm>
            <a:prstGeom prst="round2SameRect">
              <a:avLst>
                <a:gd name="adj1" fmla="val 50000"/>
                <a:gd name="adj2" fmla="val 0"/>
              </a:avLst>
            </a:prstGeom>
            <a:solidFill>
              <a:srgbClr val="3399FF"/>
            </a:solidFill>
            <a:ln>
              <a:solidFill>
                <a:srgbClr val="3399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Example: Find a path from Lasi to </a:t>
              </a:r>
              <a:r>
                <a:rPr kumimoji="0" lang="en-US"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Fagaras</a:t>
              </a: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9" name="Rectangle 8"/>
          <p:cNvSpPr/>
          <p:nvPr/>
        </p:nvSpPr>
        <p:spPr>
          <a:xfrm>
            <a:off x="480323" y="1106794"/>
            <a:ext cx="5298971"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20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Question: </a:t>
            </a: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this approach complete? </a:t>
            </a:r>
          </a:p>
        </p:txBody>
      </p:sp>
      <p:grpSp>
        <p:nvGrpSpPr>
          <p:cNvPr id="10" name="Group 9"/>
          <p:cNvGrpSpPr/>
          <p:nvPr/>
        </p:nvGrpSpPr>
        <p:grpSpPr>
          <a:xfrm>
            <a:off x="1452556" y="2085896"/>
            <a:ext cx="5484999" cy="2328947"/>
            <a:chOff x="552707" y="1941148"/>
            <a:chExt cx="6695818" cy="3323650"/>
          </a:xfrm>
        </p:grpSpPr>
        <p:sp>
          <p:nvSpPr>
            <p:cNvPr id="11" name="Rectangle 10"/>
            <p:cNvSpPr/>
            <p:nvPr/>
          </p:nvSpPr>
          <p:spPr>
            <a:xfrm>
              <a:off x="1838325" y="206383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a:xfrm>
              <a:off x="1541145" y="2421970"/>
              <a:ext cx="99060" cy="8382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a:xfrm>
              <a:off x="1381125" y="2772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Rectangle 13"/>
            <p:cNvSpPr/>
            <p:nvPr/>
          </p:nvSpPr>
          <p:spPr>
            <a:xfrm>
              <a:off x="139636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 name="Rectangle 14"/>
            <p:cNvSpPr/>
            <p:nvPr/>
          </p:nvSpPr>
          <p:spPr>
            <a:xfrm>
              <a:off x="2066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tangle 15"/>
            <p:cNvSpPr/>
            <p:nvPr/>
          </p:nvSpPr>
          <p:spPr>
            <a:xfrm>
              <a:off x="2105025" y="44107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Rectangle 16"/>
            <p:cNvSpPr/>
            <p:nvPr/>
          </p:nvSpPr>
          <p:spPr>
            <a:xfrm>
              <a:off x="2105025" y="48298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Rectangle 17"/>
            <p:cNvSpPr/>
            <p:nvPr/>
          </p:nvSpPr>
          <p:spPr>
            <a:xfrm>
              <a:off x="2676525" y="30391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 name="Rectangle 18"/>
            <p:cNvSpPr/>
            <p:nvPr/>
          </p:nvSpPr>
          <p:spPr>
            <a:xfrm>
              <a:off x="3489418"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 name="Rectangle 19"/>
            <p:cNvSpPr/>
            <p:nvPr/>
          </p:nvSpPr>
          <p:spPr>
            <a:xfrm>
              <a:off x="282892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tangle 20"/>
            <p:cNvSpPr/>
            <p:nvPr/>
          </p:nvSpPr>
          <p:spPr>
            <a:xfrm>
              <a:off x="3588478"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Rectangle 21"/>
            <p:cNvSpPr/>
            <p:nvPr/>
          </p:nvSpPr>
          <p:spPr>
            <a:xfrm>
              <a:off x="3057525" y="49060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 name="Rectangle 22"/>
            <p:cNvSpPr/>
            <p:nvPr/>
          </p:nvSpPr>
          <p:spPr>
            <a:xfrm>
              <a:off x="4429125" y="42583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Rectangle 23"/>
            <p:cNvSpPr/>
            <p:nvPr/>
          </p:nvSpPr>
          <p:spPr>
            <a:xfrm>
              <a:off x="4124325" y="50127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Rectangle 24"/>
            <p:cNvSpPr/>
            <p:nvPr/>
          </p:nvSpPr>
          <p:spPr>
            <a:xfrm>
              <a:off x="5114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Rectangle 25"/>
            <p:cNvSpPr/>
            <p:nvPr/>
          </p:nvSpPr>
          <p:spPr>
            <a:xfrm>
              <a:off x="60293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Rectangle 26"/>
            <p:cNvSpPr/>
            <p:nvPr/>
          </p:nvSpPr>
          <p:spPr>
            <a:xfrm>
              <a:off x="6334125" y="44869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Rectangle 27"/>
            <p:cNvSpPr/>
            <p:nvPr/>
          </p:nvSpPr>
          <p:spPr>
            <a:xfrm>
              <a:off x="5800725"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Rectangle 28"/>
            <p:cNvSpPr/>
            <p:nvPr/>
          </p:nvSpPr>
          <p:spPr>
            <a:xfrm>
              <a:off x="5419725" y="26962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angle 29"/>
            <p:cNvSpPr/>
            <p:nvPr/>
          </p:nvSpPr>
          <p:spPr>
            <a:xfrm>
              <a:off x="4581525" y="231910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31" name="Straight Connector 30"/>
            <p:cNvCxnSpPr>
              <a:endCxn id="12" idx="0"/>
            </p:cNvCxnSpPr>
            <p:nvPr/>
          </p:nvCxnSpPr>
          <p:spPr>
            <a:xfrm flipH="1">
              <a:off x="1590675" y="2140030"/>
              <a:ext cx="262890" cy="281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2"/>
              <a:endCxn id="13" idx="0"/>
            </p:cNvCxnSpPr>
            <p:nvPr/>
          </p:nvCxnSpPr>
          <p:spPr>
            <a:xfrm flipH="1">
              <a:off x="1419225" y="2505790"/>
              <a:ext cx="17145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3" idx="2"/>
              <a:endCxn id="14" idx="0"/>
            </p:cNvCxnSpPr>
            <p:nvPr/>
          </p:nvCxnSpPr>
          <p:spPr>
            <a:xfrm>
              <a:off x="1419225" y="2848690"/>
              <a:ext cx="15240" cy="754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2"/>
              <a:endCxn id="15" idx="0"/>
            </p:cNvCxnSpPr>
            <p:nvPr/>
          </p:nvCxnSpPr>
          <p:spPr>
            <a:xfrm>
              <a:off x="1434465" y="3679270"/>
              <a:ext cx="67056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2"/>
              <a:endCxn id="16" idx="0"/>
            </p:cNvCxnSpPr>
            <p:nvPr/>
          </p:nvCxnSpPr>
          <p:spPr>
            <a:xfrm>
              <a:off x="2105025" y="4029790"/>
              <a:ext cx="381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2"/>
              <a:endCxn id="17" idx="0"/>
            </p:cNvCxnSpPr>
            <p:nvPr/>
          </p:nvCxnSpPr>
          <p:spPr>
            <a:xfrm>
              <a:off x="2143125" y="4486990"/>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3" idx="2"/>
              <a:endCxn id="18" idx="2"/>
            </p:cNvCxnSpPr>
            <p:nvPr/>
          </p:nvCxnSpPr>
          <p:spPr>
            <a:xfrm>
              <a:off x="1419225" y="2848690"/>
              <a:ext cx="129540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2"/>
              <a:endCxn id="18" idx="0"/>
            </p:cNvCxnSpPr>
            <p:nvPr/>
          </p:nvCxnSpPr>
          <p:spPr>
            <a:xfrm>
              <a:off x="1876425" y="2140030"/>
              <a:ext cx="838200" cy="899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22" idx="1"/>
            </p:cNvCxnSpPr>
            <p:nvPr/>
          </p:nvCxnSpPr>
          <p:spPr>
            <a:xfrm>
              <a:off x="2143125" y="4906090"/>
              <a:ext cx="9144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8" idx="3"/>
              <a:endCxn id="20" idx="0"/>
            </p:cNvCxnSpPr>
            <p:nvPr/>
          </p:nvCxnSpPr>
          <p:spPr>
            <a:xfrm>
              <a:off x="2752725" y="3077290"/>
              <a:ext cx="114300" cy="525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22" idx="0"/>
            </p:cNvCxnSpPr>
            <p:nvPr/>
          </p:nvCxnSpPr>
          <p:spPr>
            <a:xfrm>
              <a:off x="2905125" y="3679270"/>
              <a:ext cx="190500" cy="1226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8" idx="3"/>
              <a:endCxn id="19" idx="1"/>
            </p:cNvCxnSpPr>
            <p:nvPr/>
          </p:nvCxnSpPr>
          <p:spPr>
            <a:xfrm>
              <a:off x="2752725" y="3077290"/>
              <a:ext cx="736693"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897505" y="3610690"/>
              <a:ext cx="698593" cy="350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1" idx="2"/>
              <a:endCxn id="22" idx="0"/>
            </p:cNvCxnSpPr>
            <p:nvPr/>
          </p:nvCxnSpPr>
          <p:spPr>
            <a:xfrm flipH="1">
              <a:off x="3095625" y="4029790"/>
              <a:ext cx="530953" cy="876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1" idx="3"/>
            </p:cNvCxnSpPr>
            <p:nvPr/>
          </p:nvCxnSpPr>
          <p:spPr>
            <a:xfrm>
              <a:off x="3664678" y="3991690"/>
              <a:ext cx="764447" cy="30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9" idx="3"/>
              <a:endCxn id="23" idx="0"/>
            </p:cNvCxnSpPr>
            <p:nvPr/>
          </p:nvCxnSpPr>
          <p:spPr>
            <a:xfrm>
              <a:off x="3565618" y="3191590"/>
              <a:ext cx="901607"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3" idx="2"/>
              <a:endCxn id="24" idx="0"/>
            </p:cNvCxnSpPr>
            <p:nvPr/>
          </p:nvCxnSpPr>
          <p:spPr>
            <a:xfrm flipH="1">
              <a:off x="4162425" y="4334590"/>
              <a:ext cx="304800" cy="678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3" idx="0"/>
              <a:endCxn id="25" idx="2"/>
            </p:cNvCxnSpPr>
            <p:nvPr/>
          </p:nvCxnSpPr>
          <p:spPr>
            <a:xfrm flipV="1">
              <a:off x="4467225" y="4029790"/>
              <a:ext cx="6858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5" idx="2"/>
              <a:endCxn id="26" idx="1"/>
            </p:cNvCxnSpPr>
            <p:nvPr/>
          </p:nvCxnSpPr>
          <p:spPr>
            <a:xfrm flipV="1">
              <a:off x="5153025" y="3991690"/>
              <a:ext cx="8763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6" idx="3"/>
              <a:endCxn id="27" idx="0"/>
            </p:cNvCxnSpPr>
            <p:nvPr/>
          </p:nvCxnSpPr>
          <p:spPr>
            <a:xfrm>
              <a:off x="6105525" y="3991690"/>
              <a:ext cx="2667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8" idx="1"/>
              <a:endCxn id="25" idx="3"/>
            </p:cNvCxnSpPr>
            <p:nvPr/>
          </p:nvCxnSpPr>
          <p:spPr>
            <a:xfrm flipH="1">
              <a:off x="5191125" y="3191590"/>
              <a:ext cx="609600" cy="800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3"/>
              <a:endCxn id="29" idx="1"/>
            </p:cNvCxnSpPr>
            <p:nvPr/>
          </p:nvCxnSpPr>
          <p:spPr>
            <a:xfrm>
              <a:off x="4657725" y="2357200"/>
              <a:ext cx="762000"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879602" y="1941148"/>
              <a:ext cx="749299"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54" name="TextBox 53"/>
            <p:cNvSpPr txBox="1"/>
            <p:nvPr/>
          </p:nvSpPr>
          <p:spPr>
            <a:xfrm>
              <a:off x="1597819" y="2343580"/>
              <a:ext cx="646270"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Zerind</a:t>
              </a:r>
            </a:p>
          </p:txBody>
        </p:sp>
        <p:sp>
          <p:nvSpPr>
            <p:cNvPr id="55" name="TextBox 54"/>
            <p:cNvSpPr txBox="1"/>
            <p:nvPr/>
          </p:nvSpPr>
          <p:spPr>
            <a:xfrm>
              <a:off x="895350" y="2639568"/>
              <a:ext cx="561975"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56" name="TextBox 55"/>
            <p:cNvSpPr txBox="1"/>
            <p:nvPr/>
          </p:nvSpPr>
          <p:spPr>
            <a:xfrm>
              <a:off x="552707" y="3473769"/>
              <a:ext cx="937543"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57" name="TextBox 56"/>
            <p:cNvSpPr txBox="1"/>
            <p:nvPr/>
          </p:nvSpPr>
          <p:spPr>
            <a:xfrm>
              <a:off x="2173603" y="3838099"/>
              <a:ext cx="685800"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Lugoj</a:t>
              </a:r>
            </a:p>
          </p:txBody>
        </p:sp>
        <p:sp>
          <p:nvSpPr>
            <p:cNvPr id="58" name="TextBox 57"/>
            <p:cNvSpPr txBox="1"/>
            <p:nvPr/>
          </p:nvSpPr>
          <p:spPr>
            <a:xfrm>
              <a:off x="2197549" y="4342209"/>
              <a:ext cx="859974"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Mehadia</a:t>
              </a:r>
            </a:p>
          </p:txBody>
        </p:sp>
        <p:sp>
          <p:nvSpPr>
            <p:cNvPr id="59" name="TextBox 58"/>
            <p:cNvSpPr txBox="1"/>
            <p:nvPr/>
          </p:nvSpPr>
          <p:spPr>
            <a:xfrm>
              <a:off x="1406232" y="4696341"/>
              <a:ext cx="890997"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Dobreta</a:t>
              </a:r>
            </a:p>
          </p:txBody>
        </p:sp>
        <p:sp>
          <p:nvSpPr>
            <p:cNvPr id="60" name="TextBox 59"/>
            <p:cNvSpPr txBox="1"/>
            <p:nvPr/>
          </p:nvSpPr>
          <p:spPr>
            <a:xfrm>
              <a:off x="2797084" y="2856549"/>
              <a:ext cx="736693"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61" name="TextBox 60"/>
            <p:cNvSpPr txBox="1"/>
            <p:nvPr/>
          </p:nvSpPr>
          <p:spPr>
            <a:xfrm>
              <a:off x="3527519" y="2933697"/>
              <a:ext cx="794924"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Fagaras</a:t>
              </a:r>
            </a:p>
          </p:txBody>
        </p:sp>
        <p:sp>
          <p:nvSpPr>
            <p:cNvPr id="62" name="TextBox 61"/>
            <p:cNvSpPr txBox="1"/>
            <p:nvPr/>
          </p:nvSpPr>
          <p:spPr>
            <a:xfrm>
              <a:off x="2180664" y="3347152"/>
              <a:ext cx="1065716" cy="5270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Rimnicu Vilcea</a:t>
              </a:r>
            </a:p>
          </p:txBody>
        </p:sp>
        <p:sp>
          <p:nvSpPr>
            <p:cNvPr id="63" name="TextBox 62"/>
            <p:cNvSpPr txBox="1"/>
            <p:nvPr/>
          </p:nvSpPr>
          <p:spPr>
            <a:xfrm>
              <a:off x="3580859" y="3759520"/>
              <a:ext cx="713832"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Pitesti</a:t>
              </a:r>
            </a:p>
          </p:txBody>
        </p:sp>
        <p:sp>
          <p:nvSpPr>
            <p:cNvPr id="64" name="TextBox 63"/>
            <p:cNvSpPr txBox="1"/>
            <p:nvPr/>
          </p:nvSpPr>
          <p:spPr>
            <a:xfrm>
              <a:off x="3105089" y="4809961"/>
              <a:ext cx="900515"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65" name="TextBox 64"/>
            <p:cNvSpPr txBox="1"/>
            <p:nvPr/>
          </p:nvSpPr>
          <p:spPr>
            <a:xfrm>
              <a:off x="4237401" y="4935377"/>
              <a:ext cx="688247"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Giurgiu</a:t>
              </a:r>
            </a:p>
          </p:txBody>
        </p:sp>
        <p:sp>
          <p:nvSpPr>
            <p:cNvPr id="66" name="TextBox 65"/>
            <p:cNvSpPr txBox="1"/>
            <p:nvPr/>
          </p:nvSpPr>
          <p:spPr>
            <a:xfrm>
              <a:off x="4360771" y="4320522"/>
              <a:ext cx="1042577"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67" name="TextBox 66"/>
            <p:cNvSpPr txBox="1"/>
            <p:nvPr/>
          </p:nvSpPr>
          <p:spPr>
            <a:xfrm>
              <a:off x="4396059" y="2051924"/>
              <a:ext cx="642667"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Neamt</a:t>
              </a:r>
            </a:p>
          </p:txBody>
        </p:sp>
        <p:sp>
          <p:nvSpPr>
            <p:cNvPr id="68" name="TextBox 67"/>
            <p:cNvSpPr txBox="1"/>
            <p:nvPr/>
          </p:nvSpPr>
          <p:spPr>
            <a:xfrm>
              <a:off x="5514974" y="2508722"/>
              <a:ext cx="742951"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Lasi</a:t>
              </a:r>
            </a:p>
          </p:txBody>
        </p:sp>
        <p:sp>
          <p:nvSpPr>
            <p:cNvPr id="69" name="TextBox 68"/>
            <p:cNvSpPr txBox="1"/>
            <p:nvPr/>
          </p:nvSpPr>
          <p:spPr>
            <a:xfrm>
              <a:off x="5857108" y="3021260"/>
              <a:ext cx="762000"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Vaslui</a:t>
              </a:r>
              <a:endPar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0" name="TextBox 69"/>
            <p:cNvSpPr txBox="1"/>
            <p:nvPr/>
          </p:nvSpPr>
          <p:spPr>
            <a:xfrm>
              <a:off x="4955132" y="4032976"/>
              <a:ext cx="924467"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Urziceni</a:t>
              </a:r>
            </a:p>
          </p:txBody>
        </p:sp>
        <p:sp>
          <p:nvSpPr>
            <p:cNvPr id="71" name="TextBox 70"/>
            <p:cNvSpPr txBox="1"/>
            <p:nvPr/>
          </p:nvSpPr>
          <p:spPr>
            <a:xfrm>
              <a:off x="6105524" y="3800906"/>
              <a:ext cx="762000"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Hirsova</a:t>
              </a:r>
            </a:p>
          </p:txBody>
        </p:sp>
        <p:sp>
          <p:nvSpPr>
            <p:cNvPr id="72" name="TextBox 71"/>
            <p:cNvSpPr txBox="1"/>
            <p:nvPr/>
          </p:nvSpPr>
          <p:spPr>
            <a:xfrm>
              <a:off x="6105525" y="4615339"/>
              <a:ext cx="1143000"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Eforie</a:t>
              </a:r>
            </a:p>
          </p:txBody>
        </p:sp>
        <p:cxnSp>
          <p:nvCxnSpPr>
            <p:cNvPr id="73" name="Straight Connector 72"/>
            <p:cNvCxnSpPr>
              <a:stCxn id="29" idx="3"/>
              <a:endCxn id="28" idx="0"/>
            </p:cNvCxnSpPr>
            <p:nvPr/>
          </p:nvCxnSpPr>
          <p:spPr>
            <a:xfrm>
              <a:off x="5495925" y="2734390"/>
              <a:ext cx="34290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608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Greedy Search...</a:t>
            </a:r>
          </a:p>
        </p:txBody>
      </p:sp>
      <p:sp>
        <p:nvSpPr>
          <p:cNvPr id="3" name="Content Placeholder 2"/>
          <p:cNvSpPr>
            <a:spLocks noGrp="1"/>
          </p:cNvSpPr>
          <p:nvPr>
            <p:ph idx="1"/>
          </p:nvPr>
        </p:nvSpPr>
        <p:spPr>
          <a:xfrm>
            <a:off x="457200" y="1100807"/>
            <a:ext cx="8229600" cy="2907092"/>
          </a:xfrm>
        </p:spPr>
        <p:txBody>
          <a:bodyPr anchor="t">
            <a:normAutofit/>
          </a:bodyPr>
          <a:lstStyle/>
          <a:p>
            <a:pPr>
              <a:buClr>
                <a:schemeClr val="tx1"/>
              </a:buClr>
              <a:buSzPct val="100000"/>
            </a:pPr>
            <a:r>
              <a:rPr lang="en-SG" sz="2400" dirty="0">
                <a:latin typeface="Arial" panose="020B0604020202020204" pitchFamily="34" charset="0"/>
                <a:cs typeface="Arial" panose="020B0604020202020204" pitchFamily="34" charset="0"/>
              </a:rPr>
              <a:t>m: maximum depth of the search space</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457200" y="1684584"/>
              <a:ext cx="7621764" cy="1483360"/>
            </p:xfrm>
            <a:graphic>
              <a:graphicData uri="http://schemas.openxmlformats.org/drawingml/2006/table">
                <a:tbl>
                  <a:tblPr firstRow="1" bandRow="1">
                    <a:tableStyleId>{22838BEF-8BB2-4498-84A7-C5851F593DF1}</a:tableStyleId>
                  </a:tblPr>
                  <a:tblGrid>
                    <a:gridCol w="1790153">
                      <a:extLst>
                        <a:ext uri="{9D8B030D-6E8A-4147-A177-3AD203B41FA5}">
                          <a16:colId xmlns:a16="http://schemas.microsoft.com/office/drawing/2014/main" val="2357898690"/>
                        </a:ext>
                      </a:extLst>
                    </a:gridCol>
                    <a:gridCol w="5831611">
                      <a:extLst>
                        <a:ext uri="{9D8B030D-6E8A-4147-A177-3AD203B41FA5}">
                          <a16:colId xmlns:a16="http://schemas.microsoft.com/office/drawing/2014/main" val="1695685962"/>
                        </a:ext>
                      </a:extLst>
                    </a:gridCol>
                  </a:tblGrid>
                  <a:tr h="370840">
                    <a:tc>
                      <a:txBody>
                        <a:bodyPr/>
                        <a:lstStyle/>
                        <a:p>
                          <a:r>
                            <a:rPr lang="en-SG" sz="18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SG" sz="1800" b="0" dirty="0">
                              <a:solidFill>
                                <a:prstClr val="black"/>
                              </a:solidFill>
                              <a:latin typeface="Arial" panose="020B0604020202020204" pitchFamily="34" charset="0"/>
                              <a:cs typeface="Arial" panose="020B0604020202020204" pitchFamily="34" charset="0"/>
                            </a:rPr>
                            <a:t>No</a:t>
                          </a:r>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buClr>
                              <a:schemeClr val="tx1"/>
                            </a:buClr>
                            <a:buSzPct val="100000"/>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m:t>
                                </m:r>
                                <m:sSup>
                                  <m:sSupPr>
                                    <m:ctrlPr>
                                      <a:rPr lang="en-SG" sz="1800" i="1" smtClean="0">
                                        <a:latin typeface="Cambria Math" panose="02040503050406030204" pitchFamily="18" charset="0"/>
                                      </a:rPr>
                                    </m:ctrlPr>
                                  </m:sSupPr>
                                  <m:e>
                                    <m:r>
                                      <a:rPr lang="en-US" sz="1800" b="0" i="1" smtClean="0">
                                        <a:latin typeface="Cambria Math" panose="02040503050406030204" pitchFamily="18" charset="0"/>
                                      </a:rPr>
                                      <m:t>𝑏</m:t>
                                    </m:r>
                                  </m:e>
                                  <m:sup>
                                    <m:r>
                                      <a:rPr lang="en-US" sz="1800" b="0" i="1" smtClean="0">
                                        <a:latin typeface="Cambria Math" panose="02040503050406030204" pitchFamily="18" charset="0"/>
                                      </a:rPr>
                                      <m:t>𝑚</m:t>
                                    </m:r>
                                  </m:sup>
                                </m:sSup>
                                <m:r>
                                  <m:rPr>
                                    <m:nor/>
                                  </m:rPr>
                                  <a:rPr lang="en-SG" sz="1800" dirty="0" smtClean="0">
                                    <a:latin typeface="Arial" panose="020B0604020202020204" pitchFamily="34" charset="0"/>
                                    <a:cs typeface="Arial" panose="020B0604020202020204" pitchFamily="34" charset="0"/>
                                  </a:rPr>
                                  <m:t>)</m:t>
                                </m:r>
                              </m:oMath>
                            </m:oMathPara>
                          </a14:m>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buClr>
                              <a:schemeClr val="tx1"/>
                            </a:buClr>
                            <a:buSzPct val="100000"/>
                          </a:pPr>
                          <a14:m>
                            <m:oMathPara xmlns:m="http://schemas.openxmlformats.org/officeDocument/2006/math">
                              <m:oMathParaPr>
                                <m:jc m:val="left"/>
                              </m:oMathParaPr>
                              <m:oMath xmlns:m="http://schemas.openxmlformats.org/officeDocument/2006/math">
                                <m:r>
                                  <a:rPr lang="en-US" sz="1800" i="1" smtClean="0">
                                    <a:latin typeface="Cambria Math" panose="02040503050406030204" pitchFamily="18" charset="0"/>
                                  </a:rPr>
                                  <m:t>𝑂</m:t>
                                </m:r>
                                <m:r>
                                  <a:rPr lang="en-US" sz="1800" i="1" smtClean="0">
                                    <a:latin typeface="Cambria Math" panose="02040503050406030204" pitchFamily="18" charset="0"/>
                                  </a:rPr>
                                  <m:t>(</m:t>
                                </m:r>
                                <m:sSup>
                                  <m:sSupPr>
                                    <m:ctrlPr>
                                      <a:rPr lang="en-SG" sz="1800" i="1">
                                        <a:latin typeface="Cambria Math" panose="02040503050406030204" pitchFamily="18" charset="0"/>
                                      </a:rPr>
                                    </m:ctrlPr>
                                  </m:sSupPr>
                                  <m:e>
                                    <m:r>
                                      <a:rPr lang="en-US" sz="1800" i="1">
                                        <a:latin typeface="Cambria Math" panose="02040503050406030204" pitchFamily="18" charset="0"/>
                                      </a:rPr>
                                      <m:t>𝑏</m:t>
                                    </m:r>
                                  </m:e>
                                  <m:sup>
                                    <m:r>
                                      <a:rPr lang="en-US" sz="1800" i="1">
                                        <a:latin typeface="Cambria Math" panose="02040503050406030204" pitchFamily="18" charset="0"/>
                                      </a:rPr>
                                      <m:t>𝑚</m:t>
                                    </m:r>
                                  </m:sup>
                                </m:sSup>
                                <m:r>
                                  <m:rPr>
                                    <m:nor/>
                                  </m:rPr>
                                  <a:rPr lang="en-SG" sz="1800" dirty="0" smtClean="0">
                                    <a:latin typeface="Arial" panose="020B0604020202020204" pitchFamily="34" charset="0"/>
                                    <a:cs typeface="Arial" panose="020B0604020202020204" pitchFamily="34" charset="0"/>
                                  </a:rPr>
                                  <m:t>)(</m:t>
                                </m:r>
                                <m:r>
                                  <m:rPr>
                                    <m:nor/>
                                  </m:rPr>
                                  <a:rPr lang="en-SG" sz="1800" dirty="0">
                                    <a:latin typeface="Arial" panose="020B0604020202020204" pitchFamily="34" charset="0"/>
                                    <a:cs typeface="Arial" panose="020B0604020202020204" pitchFamily="34" charset="0"/>
                                  </a:rPr>
                                  <m:t>keeps</m:t>
                                </m:r>
                                <m:r>
                                  <m:rPr>
                                    <m:nor/>
                                  </m:rPr>
                                  <a:rPr lang="en-SG" sz="1800" dirty="0">
                                    <a:latin typeface="Arial" panose="020B0604020202020204" pitchFamily="34" charset="0"/>
                                    <a:cs typeface="Arial" panose="020B0604020202020204" pitchFamily="34" charset="0"/>
                                  </a:rPr>
                                  <m:t> </m:t>
                                </m:r>
                                <m:r>
                                  <m:rPr>
                                    <m:nor/>
                                  </m:rPr>
                                  <a:rPr lang="en-SG" sz="1800" dirty="0">
                                    <a:latin typeface="Arial" panose="020B0604020202020204" pitchFamily="34" charset="0"/>
                                    <a:cs typeface="Arial" panose="020B0604020202020204" pitchFamily="34" charset="0"/>
                                  </a:rPr>
                                  <m:t>all</m:t>
                                </m:r>
                                <m:r>
                                  <m:rPr>
                                    <m:nor/>
                                  </m:rPr>
                                  <a:rPr lang="en-SG" sz="1800" dirty="0">
                                    <a:latin typeface="Arial" panose="020B0604020202020204" pitchFamily="34" charset="0"/>
                                    <a:cs typeface="Arial" panose="020B0604020202020204" pitchFamily="34" charset="0"/>
                                  </a:rPr>
                                  <m:t> </m:t>
                                </m:r>
                                <m:r>
                                  <m:rPr>
                                    <m:nor/>
                                  </m:rPr>
                                  <a:rPr lang="en-SG" sz="1800" dirty="0">
                                    <a:latin typeface="Arial" panose="020B0604020202020204" pitchFamily="34" charset="0"/>
                                    <a:cs typeface="Arial" panose="020B0604020202020204" pitchFamily="34" charset="0"/>
                                  </a:rPr>
                                  <m:t>nodes</m:t>
                                </m:r>
                                <m:r>
                                  <m:rPr>
                                    <m:nor/>
                                  </m:rPr>
                                  <a:rPr lang="en-SG" sz="1800" dirty="0">
                                    <a:latin typeface="Arial" panose="020B0604020202020204" pitchFamily="34" charset="0"/>
                                    <a:cs typeface="Arial" panose="020B0604020202020204" pitchFamily="34" charset="0"/>
                                  </a:rPr>
                                  <m:t> </m:t>
                                </m:r>
                                <m:r>
                                  <m:rPr>
                                    <m:nor/>
                                  </m:rPr>
                                  <a:rPr lang="en-SG" sz="1800" dirty="0">
                                    <a:latin typeface="Arial" panose="020B0604020202020204" pitchFamily="34" charset="0"/>
                                    <a:cs typeface="Arial" panose="020B0604020202020204" pitchFamily="34" charset="0"/>
                                  </a:rPr>
                                  <m:t>in</m:t>
                                </m:r>
                                <m:r>
                                  <m:rPr>
                                    <m:nor/>
                                  </m:rPr>
                                  <a:rPr lang="en-SG" sz="1800" dirty="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memory</m:t>
                                </m:r>
                                <m:r>
                                  <m:rPr>
                                    <m:nor/>
                                  </m:rPr>
                                  <a:rPr lang="en-SG" sz="1800" dirty="0" smtClean="0">
                                    <a:latin typeface="Arial" panose="020B0604020202020204" pitchFamily="34" charset="0"/>
                                    <a:cs typeface="Arial" panose="020B0604020202020204" pitchFamily="34" charset="0"/>
                                  </a:rPr>
                                  <m:t>)</m:t>
                                </m:r>
                              </m:oMath>
                            </m:oMathPara>
                          </a14:m>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18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419653428"/>
                  </p:ext>
                </p:extLst>
              </p:nvPr>
            </p:nvGraphicFramePr>
            <p:xfrm>
              <a:off x="457200" y="1684584"/>
              <a:ext cx="7621764" cy="1483360"/>
            </p:xfrm>
            <a:graphic>
              <a:graphicData uri="http://schemas.openxmlformats.org/drawingml/2006/table">
                <a:tbl>
                  <a:tblPr firstRow="1" bandRow="1">
                    <a:tableStyleId>{22838BEF-8BB2-4498-84A7-C5851F593DF1}</a:tableStyleId>
                  </a:tblPr>
                  <a:tblGrid>
                    <a:gridCol w="1790153">
                      <a:extLst>
                        <a:ext uri="{9D8B030D-6E8A-4147-A177-3AD203B41FA5}">
                          <a16:colId xmlns:a16="http://schemas.microsoft.com/office/drawing/2014/main" val="2357898690"/>
                        </a:ext>
                      </a:extLst>
                    </a:gridCol>
                    <a:gridCol w="5831611">
                      <a:extLst>
                        <a:ext uri="{9D8B030D-6E8A-4147-A177-3AD203B41FA5}">
                          <a16:colId xmlns:a16="http://schemas.microsoft.com/office/drawing/2014/main" val="1695685962"/>
                        </a:ext>
                      </a:extLst>
                    </a:gridCol>
                  </a:tblGrid>
                  <a:tr h="370840">
                    <a:tc>
                      <a:txBody>
                        <a:bodyPr/>
                        <a:lstStyle/>
                        <a:p>
                          <a:r>
                            <a:rPr lang="en-SG" sz="1800" b="0" dirty="0" smtClean="0">
                              <a:latin typeface="Arial" panose="020B0604020202020204" pitchFamily="34" charset="0"/>
                              <a:cs typeface="Arial" panose="020B0604020202020204" pitchFamily="34" charset="0"/>
                            </a:rPr>
                            <a:t>Complete</a:t>
                          </a:r>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SG" sz="1800" b="0" dirty="0" smtClean="0">
                              <a:solidFill>
                                <a:prstClr val="black"/>
                              </a:solidFill>
                              <a:latin typeface="Arial" panose="020B0604020202020204" pitchFamily="34" charset="0"/>
                              <a:cs typeface="Arial" panose="020B0604020202020204" pitchFamily="34" charset="0"/>
                            </a:rPr>
                            <a:t>No</a:t>
                          </a:r>
                          <a:endParaRPr lang="en-SG" sz="1800" b="0" dirty="0" smtClean="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930" t="-108197" r="-209" b="-224590"/>
                          </a:stretch>
                        </a:blipFill>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930" t="-208197" r="-209" b="-124590"/>
                          </a:stretch>
                        </a:blipFill>
                      </a:tcPr>
                    </a:tc>
                    <a:extLst>
                      <a:ext uri="{0D108BD9-81ED-4DB2-BD59-A6C34878D82A}">
                        <a16:rowId xmlns:a16="http://schemas.microsoft.com/office/drawing/2014/main" val="2534604715"/>
                      </a:ext>
                    </a:extLst>
                  </a:tr>
                  <a:tr h="370840">
                    <a:tc>
                      <a:txBody>
                        <a:bodyPr/>
                        <a:lstStyle/>
                        <a:p>
                          <a:r>
                            <a:rPr lang="en-SG" sz="1800" dirty="0" smtClean="0">
                              <a:latin typeface="Arial" panose="020B0604020202020204" pitchFamily="34" charset="0"/>
                              <a:cs typeface="Arial" panose="020B0604020202020204" pitchFamily="34" charset="0"/>
                            </a:rPr>
                            <a:t>Optimal</a:t>
                          </a:r>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Fallback>
      </mc:AlternateContent>
    </p:spTree>
    <p:extLst>
      <p:ext uri="{BB962C8B-B14F-4D97-AF65-F5344CB8AC3E}">
        <p14:creationId xmlns:p14="http://schemas.microsoft.com/office/powerpoint/2010/main" val="2107204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A * Search</a:t>
            </a:r>
          </a:p>
        </p:txBody>
      </p:sp>
      <p:sp>
        <p:nvSpPr>
          <p:cNvPr id="3" name="Content Placeholder 2"/>
          <p:cNvSpPr>
            <a:spLocks noGrp="1"/>
          </p:cNvSpPr>
          <p:nvPr>
            <p:ph idx="1"/>
          </p:nvPr>
        </p:nvSpPr>
        <p:spPr>
          <a:xfrm>
            <a:off x="457200" y="1207558"/>
            <a:ext cx="6172200" cy="3943350"/>
          </a:xfrm>
        </p:spPr>
        <p:txBody>
          <a:bodyPr>
            <a:normAutofit/>
          </a:bodyPr>
          <a:lstStyle/>
          <a:p>
            <a:pPr>
              <a:buClr>
                <a:schemeClr val="tx1"/>
              </a:buClr>
              <a:buSzPct val="100000"/>
              <a:buFont typeface="Arial" panose="020B0604020202020204" pitchFamily="34" charset="0"/>
              <a:buChar char="•"/>
            </a:pPr>
            <a:r>
              <a:rPr lang="en-SG" sz="2000" dirty="0">
                <a:latin typeface="Arial" panose="020B0604020202020204" pitchFamily="34" charset="0"/>
                <a:cs typeface="Arial" panose="020B0604020202020204" pitchFamily="34" charset="0"/>
              </a:rPr>
              <a:t>Uniform-cost search</a:t>
            </a:r>
          </a:p>
          <a:p>
            <a:pPr lvl="1">
              <a:buClr>
                <a:schemeClr val="tx1"/>
              </a:buClr>
              <a:buFont typeface="Arial" panose="020B0604020202020204" pitchFamily="34" charset="0"/>
              <a:buChar char="•"/>
            </a:pPr>
            <a:r>
              <a:rPr lang="en-SG" sz="2000" i="1" dirty="0">
                <a:latin typeface="Arial" panose="020B0604020202020204" pitchFamily="34" charset="0"/>
                <a:cs typeface="Arial" panose="020B0604020202020204" pitchFamily="34" charset="0"/>
              </a:rPr>
              <a:t>g(n): </a:t>
            </a:r>
            <a:r>
              <a:rPr lang="en-SG" sz="2000" dirty="0">
                <a:latin typeface="Arial" panose="020B0604020202020204" pitchFamily="34" charset="0"/>
                <a:cs typeface="Arial" panose="020B0604020202020204" pitchFamily="34" charset="0"/>
              </a:rPr>
              <a:t>cost to reach n (</a:t>
            </a:r>
            <a:r>
              <a:rPr lang="en-SG" sz="2000" dirty="0">
                <a:solidFill>
                  <a:srgbClr val="390CFA"/>
                </a:solidFill>
                <a:latin typeface="Arial" panose="020B0604020202020204" pitchFamily="34" charset="0"/>
                <a:cs typeface="Arial" panose="020B0604020202020204" pitchFamily="34" charset="0"/>
              </a:rPr>
              <a:t>Past Experience</a:t>
            </a:r>
            <a:r>
              <a:rPr lang="en-SG" sz="2000" dirty="0">
                <a:latin typeface="Arial" panose="020B0604020202020204" pitchFamily="34" charset="0"/>
                <a:cs typeface="Arial" panose="020B0604020202020204" pitchFamily="34" charset="0"/>
              </a:rPr>
              <a:t>)</a:t>
            </a: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optimal and complete, but can be very inefficient</a:t>
            </a:r>
          </a:p>
          <a:p>
            <a:pPr>
              <a:buClr>
                <a:schemeClr val="tx1"/>
              </a:buClr>
              <a:buSzPct val="100000"/>
              <a:buFont typeface="Arial" panose="020B0604020202020204" pitchFamily="34" charset="0"/>
              <a:buChar char="•"/>
            </a:pPr>
            <a:r>
              <a:rPr lang="en-SG" sz="2000" dirty="0">
                <a:latin typeface="Arial" panose="020B0604020202020204" pitchFamily="34" charset="0"/>
                <a:cs typeface="Arial" panose="020B0604020202020204" pitchFamily="34" charset="0"/>
              </a:rPr>
              <a:t>Greedy search</a:t>
            </a:r>
          </a:p>
          <a:p>
            <a:pPr lvl="1">
              <a:buClr>
                <a:schemeClr val="tx1"/>
              </a:buClr>
              <a:buFont typeface="Arial" panose="020B0604020202020204" pitchFamily="34" charset="0"/>
              <a:buChar char="•"/>
            </a:pPr>
            <a:r>
              <a:rPr lang="en-SG" sz="2000" i="1" dirty="0">
                <a:latin typeface="Arial" panose="020B0604020202020204" pitchFamily="34" charset="0"/>
                <a:cs typeface="Arial" panose="020B0604020202020204" pitchFamily="34" charset="0"/>
              </a:rPr>
              <a:t>h(n): </a:t>
            </a:r>
            <a:r>
              <a:rPr lang="en-SG" sz="2000" dirty="0">
                <a:latin typeface="Arial" panose="020B0604020202020204" pitchFamily="34" charset="0"/>
                <a:cs typeface="Arial" panose="020B0604020202020204" pitchFamily="34" charset="0"/>
              </a:rPr>
              <a:t>cost from n to goal (</a:t>
            </a:r>
            <a:r>
              <a:rPr lang="en-SG" sz="2000" dirty="0">
                <a:solidFill>
                  <a:srgbClr val="390CFA"/>
                </a:solidFill>
                <a:latin typeface="Arial" panose="020B0604020202020204" pitchFamily="34" charset="0"/>
                <a:cs typeface="Arial" panose="020B0604020202020204" pitchFamily="34" charset="0"/>
              </a:rPr>
              <a:t>Future Prediction</a:t>
            </a:r>
            <a:r>
              <a:rPr lang="en-SG" sz="2000" dirty="0">
                <a:latin typeface="Arial" panose="020B0604020202020204" pitchFamily="34" charset="0"/>
                <a:cs typeface="Arial" panose="020B0604020202020204" pitchFamily="34" charset="0"/>
              </a:rPr>
              <a:t>)</a:t>
            </a: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neither optimal nor complete, but cuts search space considerably</a:t>
            </a:r>
          </a:p>
          <a:p>
            <a:pPr marL="0" indent="0">
              <a:buSzPct val="50000"/>
              <a:buNone/>
            </a:pPr>
            <a:endParaRPr lang="en-SG" sz="2000" dirty="0">
              <a:latin typeface="Arial" panose="020B0604020202020204" pitchFamily="34" charset="0"/>
              <a:cs typeface="Arial" panose="020B0604020202020204" pitchFamily="34" charset="0"/>
            </a:endParaRPr>
          </a:p>
          <a:p>
            <a:pPr marL="342900" lvl="1" indent="0">
              <a:buNone/>
            </a:pPr>
            <a:endParaRPr lang="en-SG" sz="2000" dirty="0">
              <a:latin typeface="Arial" panose="020B0604020202020204" pitchFamily="34" charset="0"/>
              <a:cs typeface="Arial" panose="020B0604020202020204" pitchFamily="34" charset="0"/>
            </a:endParaRPr>
          </a:p>
          <a:p>
            <a:pPr>
              <a:buSzPct val="50000"/>
              <a:buFont typeface="Wingdings" panose="05000000000000000000" pitchFamily="2" charset="2"/>
              <a:buChar char="q"/>
            </a:pPr>
            <a:endParaRPr lang="en-SG"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223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A *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0"/>
                <a:ext cx="8077200" cy="3943350"/>
              </a:xfrm>
            </p:spPr>
            <p:txBody>
              <a:bodyPr>
                <a:normAutofit/>
              </a:bodyPr>
              <a:lstStyle/>
              <a:p>
                <a:pPr marL="0" indent="0">
                  <a:buNone/>
                </a:pPr>
                <a:r>
                  <a:rPr lang="en-SG" sz="2000" dirty="0">
                    <a:solidFill>
                      <a:srgbClr val="390CFA"/>
                    </a:solidFill>
                    <a:latin typeface="Arial" panose="020B0604020202020204" pitchFamily="34" charset="0"/>
                    <a:cs typeface="Arial" panose="020B0604020202020204" pitchFamily="34" charset="0"/>
                  </a:rPr>
                  <a:t>Idea</a:t>
                </a:r>
                <a:r>
                  <a:rPr lang="en-SG" sz="2000" dirty="0">
                    <a:latin typeface="Arial" panose="020B0604020202020204" pitchFamily="34" charset="0"/>
                    <a:cs typeface="Arial" panose="020B0604020202020204" pitchFamily="34" charset="0"/>
                  </a:rPr>
                  <a:t>: Combine Greedy search with Uniform-Cost search</a:t>
                </a:r>
              </a:p>
              <a:p>
                <a:pPr marL="0" indent="0">
                  <a:buNone/>
                </a:pPr>
                <a:r>
                  <a:rPr lang="en-SG" sz="2000" dirty="0">
                    <a:latin typeface="Arial" panose="020B0604020202020204" pitchFamily="34" charset="0"/>
                    <a:cs typeface="Arial" panose="020B0604020202020204" pitchFamily="34" charset="0"/>
                  </a:rPr>
                  <a:t>Evaluation function: </a:t>
                </a:r>
                <a14:m>
                  <m:oMath xmlns:m="http://schemas.openxmlformats.org/officeDocument/2006/math">
                    <m:r>
                      <a:rPr lang="en-US" sz="2000" i="1">
                        <a:solidFill>
                          <a:srgbClr val="390CFA"/>
                        </a:solidFill>
                        <a:latin typeface="Cambria Math" panose="02040503050406030204" pitchFamily="18" charset="0"/>
                      </a:rPr>
                      <m:t>𝑓</m:t>
                    </m:r>
                    <m:d>
                      <m:dPr>
                        <m:ctrlPr>
                          <a:rPr lang="en-US" sz="2000" i="1">
                            <a:solidFill>
                              <a:srgbClr val="390CFA"/>
                            </a:solidFill>
                            <a:latin typeface="Cambria Math" panose="02040503050406030204" pitchFamily="18" charset="0"/>
                          </a:rPr>
                        </m:ctrlPr>
                      </m:dPr>
                      <m:e>
                        <m:r>
                          <a:rPr lang="en-US" sz="2000" i="1">
                            <a:solidFill>
                              <a:srgbClr val="390CFA"/>
                            </a:solidFill>
                            <a:latin typeface="Cambria Math" panose="02040503050406030204" pitchFamily="18" charset="0"/>
                          </a:rPr>
                          <m:t>𝑛</m:t>
                        </m:r>
                      </m:e>
                    </m:d>
                    <m:r>
                      <a:rPr lang="en-US" sz="2000" i="1">
                        <a:solidFill>
                          <a:srgbClr val="390CFA"/>
                        </a:solidFill>
                        <a:latin typeface="Cambria Math" panose="02040503050406030204" pitchFamily="18" charset="0"/>
                      </a:rPr>
                      <m:t>=</m:t>
                    </m:r>
                    <m:r>
                      <a:rPr lang="en-US" sz="2000" i="1">
                        <a:solidFill>
                          <a:srgbClr val="390CFA"/>
                        </a:solidFill>
                        <a:latin typeface="Cambria Math" panose="02040503050406030204" pitchFamily="18" charset="0"/>
                      </a:rPr>
                      <m:t>𝑔</m:t>
                    </m:r>
                    <m:d>
                      <m:dPr>
                        <m:ctrlPr>
                          <a:rPr lang="en-US" sz="2000" i="1">
                            <a:solidFill>
                              <a:srgbClr val="390CFA"/>
                            </a:solidFill>
                            <a:latin typeface="Cambria Math" panose="02040503050406030204" pitchFamily="18" charset="0"/>
                          </a:rPr>
                        </m:ctrlPr>
                      </m:dPr>
                      <m:e>
                        <m:r>
                          <a:rPr lang="en-US" sz="2000" i="1">
                            <a:solidFill>
                              <a:srgbClr val="390CFA"/>
                            </a:solidFill>
                            <a:latin typeface="Cambria Math" panose="02040503050406030204" pitchFamily="18" charset="0"/>
                          </a:rPr>
                          <m:t>𝑛</m:t>
                        </m:r>
                      </m:e>
                    </m:d>
                    <m:r>
                      <a:rPr lang="en-US" sz="2000" i="1">
                        <a:solidFill>
                          <a:srgbClr val="390CFA"/>
                        </a:solidFill>
                        <a:latin typeface="Cambria Math" panose="02040503050406030204" pitchFamily="18" charset="0"/>
                      </a:rPr>
                      <m:t>+</m:t>
                    </m:r>
                    <m:r>
                      <a:rPr lang="en-US" sz="2000" i="1">
                        <a:solidFill>
                          <a:srgbClr val="390CFA"/>
                        </a:solidFill>
                        <a:latin typeface="Cambria Math" panose="02040503050406030204" pitchFamily="18" charset="0"/>
                      </a:rPr>
                      <m:t>h</m:t>
                    </m:r>
                    <m:r>
                      <a:rPr lang="en-US" sz="2000" i="1">
                        <a:solidFill>
                          <a:srgbClr val="390CFA"/>
                        </a:solidFill>
                        <a:latin typeface="Cambria Math" panose="02040503050406030204" pitchFamily="18" charset="0"/>
                      </a:rPr>
                      <m:t>(</m:t>
                    </m:r>
                    <m:r>
                      <a:rPr lang="en-US" sz="2000" i="1">
                        <a:solidFill>
                          <a:srgbClr val="390CFA"/>
                        </a:solidFill>
                        <a:latin typeface="Cambria Math" panose="02040503050406030204" pitchFamily="18" charset="0"/>
                      </a:rPr>
                      <m:t>𝑛</m:t>
                    </m:r>
                    <m:r>
                      <a:rPr lang="en-US" sz="2000" i="1">
                        <a:solidFill>
                          <a:srgbClr val="390CFA"/>
                        </a:solidFill>
                        <a:latin typeface="Cambria Math" panose="02040503050406030204" pitchFamily="18" charset="0"/>
                      </a:rPr>
                      <m:t>)</m:t>
                    </m:r>
                  </m:oMath>
                </a14:m>
                <a:endParaRPr lang="en-US" sz="2000" dirty="0">
                  <a:solidFill>
                    <a:srgbClr val="390CFA"/>
                  </a:solidFill>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a:buClr>
                    <a:schemeClr val="tx1"/>
                  </a:buClr>
                  <a:buSzPct val="100000"/>
                  <a:buFont typeface="Arial" panose="020B0604020202020204" pitchFamily="34" charset="0"/>
                  <a:buChar char="•"/>
                </a:pPr>
                <a:r>
                  <a:rPr lang="en-SG" sz="2000" i="1" dirty="0">
                    <a:latin typeface="Arial" panose="020B0604020202020204" pitchFamily="34" charset="0"/>
                    <a:cs typeface="Arial" panose="020B0604020202020204" pitchFamily="34" charset="0"/>
                  </a:rPr>
                  <a:t>f (n): </a:t>
                </a:r>
                <a:r>
                  <a:rPr lang="en-SG" sz="2000" dirty="0">
                    <a:latin typeface="Arial" panose="020B0604020202020204" pitchFamily="34" charset="0"/>
                    <a:cs typeface="Arial" panose="020B0604020202020204" pitchFamily="34" charset="0"/>
                  </a:rPr>
                  <a:t>estimated </a:t>
                </a:r>
                <a:r>
                  <a:rPr lang="en-SG" sz="2000" dirty="0">
                    <a:solidFill>
                      <a:srgbClr val="390CFA"/>
                    </a:solidFill>
                    <a:latin typeface="Arial" panose="020B0604020202020204" pitchFamily="34" charset="0"/>
                    <a:cs typeface="Arial" panose="020B0604020202020204" pitchFamily="34" charset="0"/>
                  </a:rPr>
                  <a:t>total</a:t>
                </a:r>
                <a:r>
                  <a:rPr lang="en-SG" sz="2000" dirty="0">
                    <a:latin typeface="Arial" panose="020B0604020202020204" pitchFamily="34" charset="0"/>
                    <a:cs typeface="Arial" panose="020B0604020202020204" pitchFamily="34" charset="0"/>
                  </a:rPr>
                  <a:t> cost of path through </a:t>
                </a:r>
                <a:r>
                  <a:rPr lang="en-SG" sz="2000" i="1" dirty="0">
                    <a:latin typeface="Arial" panose="020B0604020202020204" pitchFamily="34" charset="0"/>
                    <a:cs typeface="Arial" panose="020B0604020202020204" pitchFamily="34" charset="0"/>
                  </a:rPr>
                  <a:t>n</a:t>
                </a:r>
                <a:r>
                  <a:rPr lang="en-SG" sz="2000" dirty="0">
                    <a:latin typeface="Arial" panose="020B0604020202020204" pitchFamily="34" charset="0"/>
                    <a:cs typeface="Arial" panose="020B0604020202020204" pitchFamily="34" charset="0"/>
                  </a:rPr>
                  <a:t> to goal (</a:t>
                </a:r>
                <a:r>
                  <a:rPr lang="en-SG" sz="2000" dirty="0">
                    <a:solidFill>
                      <a:srgbClr val="390CFA"/>
                    </a:solidFill>
                    <a:latin typeface="Arial" panose="020B0604020202020204" pitchFamily="34" charset="0"/>
                    <a:cs typeface="Arial" panose="020B0604020202020204" pitchFamily="34" charset="0"/>
                  </a:rPr>
                  <a:t>Whole Life</a:t>
                </a:r>
                <a:r>
                  <a:rPr lang="en-SG" sz="2000" dirty="0">
                    <a:latin typeface="Arial" panose="020B0604020202020204" pitchFamily="34" charset="0"/>
                    <a:cs typeface="Arial" panose="020B0604020202020204" pitchFamily="34" charset="0"/>
                  </a:rPr>
                  <a:t>)</a:t>
                </a:r>
              </a:p>
              <a:p>
                <a:pPr>
                  <a:buSzPct val="100000"/>
                  <a:buFont typeface="Arial" panose="020B0604020202020204" pitchFamily="34" charset="0"/>
                  <a:buChar char="•"/>
                </a:pPr>
                <a:r>
                  <a:rPr lang="en-SG" sz="2000" dirty="0">
                    <a:latin typeface="Arial" panose="020B0604020202020204" pitchFamily="34" charset="0"/>
                    <a:cs typeface="Arial" panose="020B0604020202020204" pitchFamily="34" charset="0"/>
                  </a:rPr>
                  <a:t>If g = 0 </a:t>
                </a:r>
                <a:r>
                  <a:rPr lang="en-SG" sz="2000" dirty="0">
                    <a:latin typeface="Arial" panose="020B0604020202020204" pitchFamily="34" charset="0"/>
                    <a:cs typeface="Arial" panose="020B0604020202020204" pitchFamily="34" charset="0"/>
                    <a:sym typeface="Wingdings" panose="05000000000000000000" pitchFamily="2" charset="2"/>
                  </a:rPr>
                  <a:t> </a:t>
                </a:r>
                <a:r>
                  <a:rPr lang="en-SG" sz="2000" dirty="0">
                    <a:latin typeface="Arial" panose="020B0604020202020204" pitchFamily="34" charset="0"/>
                    <a:cs typeface="Arial" panose="020B0604020202020204" pitchFamily="34" charset="0"/>
                  </a:rPr>
                  <a:t>greedy search;       If h = 0</a:t>
                </a:r>
                <a:r>
                  <a:rPr lang="en-SG" sz="2000" dirty="0">
                    <a:latin typeface="Arial" panose="020B0604020202020204" pitchFamily="34" charset="0"/>
                    <a:cs typeface="Arial" panose="020B0604020202020204" pitchFamily="34" charset="0"/>
                    <a:sym typeface="Wingdings" panose="05000000000000000000" pitchFamily="2" charset="2"/>
                  </a:rPr>
                  <a:t>  </a:t>
                </a:r>
                <a:r>
                  <a:rPr lang="en-SG" sz="2000" dirty="0">
                    <a:latin typeface="Arial" panose="020B0604020202020204" pitchFamily="34" charset="0"/>
                    <a:cs typeface="Arial" panose="020B0604020202020204" pitchFamily="34" charset="0"/>
                  </a:rPr>
                  <a:t>uniform-cost search</a:t>
                </a:r>
              </a:p>
              <a:p>
                <a:pPr>
                  <a:buSzPct val="100000"/>
                  <a:buFont typeface="Arial" panose="020B0604020202020204" pitchFamily="34" charset="0"/>
                  <a:buChar char="•"/>
                </a:pPr>
                <a:r>
                  <a:rPr lang="en-SG" sz="2000" dirty="0">
                    <a:latin typeface="Arial" panose="020B0604020202020204" pitchFamily="34" charset="0"/>
                    <a:cs typeface="Arial" panose="020B0604020202020204" pitchFamily="34" charset="0"/>
                  </a:rPr>
                  <a:t>Function A* Search(problem) returns solution</a:t>
                </a: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Return </a:t>
                </a:r>
                <a:r>
                  <a:rPr lang="en-SG" sz="2000" dirty="0">
                    <a:solidFill>
                      <a:srgbClr val="390CFA"/>
                    </a:solidFill>
                    <a:latin typeface="Arial" panose="020B0604020202020204" pitchFamily="34" charset="0"/>
                    <a:cs typeface="Arial" panose="020B0604020202020204" pitchFamily="34" charset="0"/>
                  </a:rPr>
                  <a:t>Best-First-Search</a:t>
                </a:r>
                <a14:m>
                  <m:oMath xmlns:m="http://schemas.openxmlformats.org/officeDocument/2006/math">
                    <m:r>
                      <a:rPr lang="en-US" sz="2000" i="1">
                        <a:solidFill>
                          <a:srgbClr val="390CFA"/>
                        </a:solidFill>
                        <a:latin typeface="Cambria Math" panose="02040503050406030204" pitchFamily="18" charset="0"/>
                      </a:rPr>
                      <m:t>(</m:t>
                    </m:r>
                  </m:oMath>
                </a14:m>
                <a:r>
                  <a:rPr lang="en-SG" sz="2000" dirty="0">
                    <a:solidFill>
                      <a:srgbClr val="390CFA"/>
                    </a:solidFill>
                    <a:latin typeface="Arial" panose="020B0604020202020204" pitchFamily="34" charset="0"/>
                    <a:cs typeface="Arial" panose="020B0604020202020204" pitchFamily="34" charset="0"/>
                  </a:rPr>
                  <a:t>problem, </a:t>
                </a:r>
                <a14:m>
                  <m:oMath xmlns:m="http://schemas.openxmlformats.org/officeDocument/2006/math">
                    <m:r>
                      <a:rPr lang="en-US" sz="2000" i="1">
                        <a:solidFill>
                          <a:srgbClr val="390CFA"/>
                        </a:solidFill>
                        <a:latin typeface="Cambria Math" panose="02040503050406030204" pitchFamily="18" charset="0"/>
                      </a:rPr>
                      <m:t>𝑔</m:t>
                    </m:r>
                    <m:r>
                      <a:rPr lang="en-US" sz="2000" i="1">
                        <a:solidFill>
                          <a:srgbClr val="390CFA"/>
                        </a:solidFill>
                        <a:latin typeface="Cambria Math" panose="02040503050406030204" pitchFamily="18" charset="0"/>
                      </a:rPr>
                      <m:t>+</m:t>
                    </m:r>
                    <m:r>
                      <a:rPr lang="en-US" sz="2000" i="1">
                        <a:solidFill>
                          <a:srgbClr val="390CFA"/>
                        </a:solidFill>
                        <a:latin typeface="Cambria Math" panose="02040503050406030204" pitchFamily="18" charset="0"/>
                      </a:rPr>
                      <m:t>h</m:t>
                    </m:r>
                    <m:r>
                      <a:rPr lang="en-US" sz="2000" i="1">
                        <a:solidFill>
                          <a:srgbClr val="390CFA"/>
                        </a:solidFill>
                        <a:latin typeface="Cambria Math" panose="02040503050406030204" pitchFamily="18" charset="0"/>
                      </a:rPr>
                      <m:t>)</m:t>
                    </m:r>
                  </m:oMath>
                </a14:m>
                <a:endParaRPr lang="en-US" sz="2000" dirty="0">
                  <a:solidFill>
                    <a:srgbClr val="390CFA"/>
                  </a:solidFill>
                  <a:latin typeface="Arial" panose="020B0604020202020204" pitchFamily="34" charset="0"/>
                  <a:cs typeface="Arial" panose="020B0604020202020204" pitchFamily="34" charset="0"/>
                </a:endParaRPr>
              </a:p>
              <a:p>
                <a:pPr marL="0" indent="0">
                  <a:buSzPct val="50000"/>
                  <a:buNone/>
                </a:pPr>
                <a:endParaRPr lang="en-SG" sz="2000" dirty="0">
                  <a:latin typeface="Arial" panose="020B0604020202020204" pitchFamily="34" charset="0"/>
                  <a:cs typeface="Arial" panose="020B0604020202020204" pitchFamily="34" charset="0"/>
                </a:endParaRPr>
              </a:p>
              <a:p>
                <a:pPr marL="342900" lvl="1" indent="0">
                  <a:buNone/>
                </a:pPr>
                <a:endParaRPr lang="en-SG" sz="2000" dirty="0">
                  <a:latin typeface="Arial" panose="020B0604020202020204" pitchFamily="34" charset="0"/>
                  <a:cs typeface="Arial" panose="020B0604020202020204" pitchFamily="34" charset="0"/>
                </a:endParaRPr>
              </a:p>
              <a:p>
                <a:pPr>
                  <a:buSzPct val="50000"/>
                  <a:buFont typeface="Wingdings" panose="05000000000000000000" pitchFamily="2" charset="2"/>
                  <a:buChar char="q"/>
                </a:pPr>
                <a:endParaRPr lang="en-SG"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0"/>
                <a:ext cx="8077200" cy="3943350"/>
              </a:xfrm>
              <a:blipFill>
                <a:blip r:embed="rId3"/>
                <a:stretch>
                  <a:fillRect l="-755" t="-773"/>
                </a:stretch>
              </a:blipFill>
            </p:spPr>
            <p:txBody>
              <a:bodyPr/>
              <a:lstStyle/>
              <a:p>
                <a:r>
                  <a:rPr lang="en-SG">
                    <a:noFill/>
                  </a:rPr>
                  <a:t> </a:t>
                </a:r>
              </a:p>
            </p:txBody>
          </p:sp>
        </mc:Fallback>
      </mc:AlternateContent>
    </p:spTree>
    <p:extLst>
      <p:ext uri="{BB962C8B-B14F-4D97-AF65-F5344CB8AC3E}">
        <p14:creationId xmlns:p14="http://schemas.microsoft.com/office/powerpoint/2010/main" val="184650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124672"/>
                <a:ext cx="494391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Best-first-search with evaluation function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oMath>
                </a14:m>
                <a:endParaRPr kumimoji="0" lang="en-SG"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124672"/>
                <a:ext cx="4943918" cy="369332"/>
              </a:xfrm>
              <a:prstGeom prst="rect">
                <a:avLst/>
              </a:prstGeom>
              <a:blipFill>
                <a:blip r:embed="rId2"/>
                <a:stretch>
                  <a:fillRect l="-986" t="-8197" b="-24590"/>
                </a:stretch>
              </a:blipFill>
            </p:spPr>
            <p:txBody>
              <a:bodyPr/>
              <a:lstStyle/>
              <a:p>
                <a:r>
                  <a:rPr lang="en-SG">
                    <a:noFill/>
                  </a:rPr>
                  <a:t> </a:t>
                </a:r>
              </a:p>
            </p:txBody>
          </p:sp>
        </mc:Fallback>
      </mc:AlternateContent>
      <p:sp>
        <p:nvSpPr>
          <p:cNvPr id="6" name="TextBox 5"/>
          <p:cNvSpPr txBox="1"/>
          <p:nvPr/>
        </p:nvSpPr>
        <p:spPr>
          <a:xfrm>
            <a:off x="215806" y="1586166"/>
            <a:ext cx="225645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The initial state </a:t>
            </a:r>
          </a:p>
        </p:txBody>
      </p:sp>
      <p:grpSp>
        <p:nvGrpSpPr>
          <p:cNvPr id="11" name="Group 10"/>
          <p:cNvGrpSpPr/>
          <p:nvPr/>
        </p:nvGrpSpPr>
        <p:grpSpPr>
          <a:xfrm>
            <a:off x="429902" y="2021395"/>
            <a:ext cx="1695815" cy="554405"/>
            <a:chOff x="826988" y="2397627"/>
            <a:chExt cx="2261087" cy="739207"/>
          </a:xfrm>
        </p:grpSpPr>
        <p:pic>
          <p:nvPicPr>
            <p:cNvPr id="7" name="Picture 6"/>
            <p:cNvPicPr>
              <a:picLocks noChangeAspect="1"/>
            </p:cNvPicPr>
            <p:nvPr/>
          </p:nvPicPr>
          <p:blipFill>
            <a:blip r:embed="rId3"/>
            <a:stretch>
              <a:fillRect/>
            </a:stretch>
          </p:blipFill>
          <p:spPr>
            <a:xfrm>
              <a:off x="826988" y="2437560"/>
              <a:ext cx="256055" cy="310923"/>
            </a:xfrm>
            <a:prstGeom prst="rect">
              <a:avLst/>
            </a:prstGeom>
          </p:spPr>
        </p:pic>
        <p:sp>
          <p:nvSpPr>
            <p:cNvPr id="8" name="Oval 7"/>
            <p:cNvSpPr/>
            <p:nvPr/>
          </p:nvSpPr>
          <p:spPr>
            <a:xfrm>
              <a:off x="1083043" y="2397627"/>
              <a:ext cx="1251456"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9" name="TextBox 8"/>
            <p:cNvSpPr txBox="1"/>
            <p:nvPr/>
          </p:nvSpPr>
          <p:spPr>
            <a:xfrm>
              <a:off x="1042391" y="2767502"/>
              <a:ext cx="204568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366 = 0 + 366</a:t>
              </a:r>
            </a:p>
          </p:txBody>
        </p:sp>
      </p:grpSp>
      <p:sp>
        <p:nvSpPr>
          <p:cNvPr id="10" name="TextBox 9"/>
          <p:cNvSpPr txBox="1"/>
          <p:nvPr/>
        </p:nvSpPr>
        <p:spPr>
          <a:xfrm>
            <a:off x="2286962" y="1574041"/>
            <a:ext cx="298732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 After expanding Arad </a:t>
            </a:r>
          </a:p>
        </p:txBody>
      </p:sp>
      <p:grpSp>
        <p:nvGrpSpPr>
          <p:cNvPr id="2" name="Group 1"/>
          <p:cNvGrpSpPr/>
          <p:nvPr/>
        </p:nvGrpSpPr>
        <p:grpSpPr>
          <a:xfrm>
            <a:off x="2253060" y="2039369"/>
            <a:ext cx="3097839" cy="1679394"/>
            <a:chOff x="2449701" y="2030326"/>
            <a:chExt cx="2536559" cy="1679394"/>
          </a:xfrm>
        </p:grpSpPr>
        <p:sp>
          <p:nvSpPr>
            <p:cNvPr id="26" name="Oval 25"/>
            <p:cNvSpPr/>
            <p:nvPr/>
          </p:nvSpPr>
          <p:spPr>
            <a:xfrm>
              <a:off x="3130224" y="3118968"/>
              <a:ext cx="1117449"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grpSp>
          <p:nvGrpSpPr>
            <p:cNvPr id="58" name="Group 57"/>
            <p:cNvGrpSpPr/>
            <p:nvPr/>
          </p:nvGrpSpPr>
          <p:grpSpPr>
            <a:xfrm>
              <a:off x="2449701" y="2030326"/>
              <a:ext cx="2536559" cy="1679394"/>
              <a:chOff x="1742268" y="2707101"/>
              <a:chExt cx="3382082" cy="2239191"/>
            </a:xfrm>
          </p:grpSpPr>
          <p:pic>
            <p:nvPicPr>
              <p:cNvPr id="16" name="Picture 15"/>
              <p:cNvPicPr>
                <a:picLocks noChangeAspect="1"/>
              </p:cNvPicPr>
              <p:nvPr/>
            </p:nvPicPr>
            <p:blipFill>
              <a:blip r:embed="rId3"/>
              <a:stretch>
                <a:fillRect/>
              </a:stretch>
            </p:blipFill>
            <p:spPr>
              <a:xfrm>
                <a:off x="1815876" y="3278071"/>
                <a:ext cx="256054" cy="310922"/>
              </a:xfrm>
              <a:prstGeom prst="rect">
                <a:avLst/>
              </a:prstGeom>
            </p:spPr>
          </p:pic>
          <p:sp>
            <p:nvSpPr>
              <p:cNvPr id="14" name="Oval 13"/>
              <p:cNvSpPr/>
              <p:nvPr/>
            </p:nvSpPr>
            <p:spPr>
              <a:xfrm>
                <a:off x="2923055" y="2707101"/>
                <a:ext cx="935524" cy="390786"/>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17" name="Straight Connector 16"/>
              <p:cNvCxnSpPr>
                <a:stCxn id="14" idx="4"/>
                <a:endCxn id="24" idx="7"/>
              </p:cNvCxnSpPr>
              <p:nvPr/>
            </p:nvCxnSpPr>
            <p:spPr>
              <a:xfrm flipH="1">
                <a:off x="2901734" y="3097887"/>
                <a:ext cx="489084" cy="1937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4"/>
                <a:endCxn id="26" idx="0"/>
              </p:cNvCxnSpPr>
              <p:nvPr/>
            </p:nvCxnSpPr>
            <p:spPr>
              <a:xfrm>
                <a:off x="3390818" y="3097887"/>
                <a:ext cx="3780" cy="10607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4"/>
                <a:endCxn id="28" idx="1"/>
              </p:cNvCxnSpPr>
              <p:nvPr/>
            </p:nvCxnSpPr>
            <p:spPr>
              <a:xfrm>
                <a:off x="3390817" y="3097887"/>
                <a:ext cx="619651" cy="1671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083096" y="3234395"/>
                <a:ext cx="959094" cy="390786"/>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28" name="Oval 27"/>
              <p:cNvSpPr/>
              <p:nvPr/>
            </p:nvSpPr>
            <p:spPr>
              <a:xfrm>
                <a:off x="3838277" y="3207855"/>
                <a:ext cx="1175801" cy="390786"/>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TextBox 28"/>
              <p:cNvSpPr txBox="1"/>
              <p:nvPr/>
            </p:nvSpPr>
            <p:spPr>
              <a:xfrm>
                <a:off x="1742268" y="3611091"/>
                <a:ext cx="190962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393 = 140 + 253 </a:t>
                </a:r>
              </a:p>
            </p:txBody>
          </p:sp>
          <p:sp>
            <p:nvSpPr>
              <p:cNvPr id="30" name="TextBox 29"/>
              <p:cNvSpPr txBox="1"/>
              <p:nvPr/>
            </p:nvSpPr>
            <p:spPr>
              <a:xfrm>
                <a:off x="2560370" y="4576960"/>
                <a:ext cx="174236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447 = 118 + 329</a:t>
                </a:r>
              </a:p>
            </p:txBody>
          </p:sp>
          <p:sp>
            <p:nvSpPr>
              <p:cNvPr id="31" name="TextBox 30"/>
              <p:cNvSpPr txBox="1"/>
              <p:nvPr/>
            </p:nvSpPr>
            <p:spPr>
              <a:xfrm>
                <a:off x="3586784" y="3616425"/>
                <a:ext cx="153756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449 = 75 + 374</a:t>
                </a:r>
              </a:p>
            </p:txBody>
          </p:sp>
        </p:grpSp>
      </p:grpSp>
      <p:sp>
        <p:nvSpPr>
          <p:cNvPr id="36" name="TextBox 35"/>
          <p:cNvSpPr txBox="1"/>
          <p:nvPr/>
        </p:nvSpPr>
        <p:spPr>
          <a:xfrm>
            <a:off x="5707175" y="1574041"/>
            <a:ext cx="30751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 After expanding Sibiu</a:t>
            </a:r>
          </a:p>
        </p:txBody>
      </p:sp>
      <p:sp>
        <p:nvSpPr>
          <p:cNvPr id="49" name="Title 1"/>
          <p:cNvSpPr>
            <a:spLocks noGrp="1"/>
          </p:cNvSpPr>
          <p:nvPr>
            <p:ph type="title"/>
          </p:nvPr>
        </p:nvSpPr>
        <p:spPr>
          <a:xfrm>
            <a:off x="457200" y="422724"/>
            <a:ext cx="8404578" cy="543191"/>
          </a:xfrm>
        </p:spPr>
        <p:txBody>
          <a:bodyPr>
            <a:noAutofit/>
          </a:bodyPr>
          <a:lstStyle/>
          <a:p>
            <a:r>
              <a:rPr lang="en-SG" sz="2800" dirty="0"/>
              <a:t>Example: Route-finding from Arad to Bucharest</a:t>
            </a:r>
            <a:endParaRPr lang="en-SG" sz="2800" b="1" dirty="0"/>
          </a:p>
        </p:txBody>
      </p:sp>
      <p:grpSp>
        <p:nvGrpSpPr>
          <p:cNvPr id="74" name="Group 73"/>
          <p:cNvGrpSpPr/>
          <p:nvPr/>
        </p:nvGrpSpPr>
        <p:grpSpPr>
          <a:xfrm>
            <a:off x="4598338" y="2031802"/>
            <a:ext cx="4526490" cy="2369422"/>
            <a:chOff x="4649960" y="2039221"/>
            <a:chExt cx="4526490" cy="2369422"/>
          </a:xfrm>
        </p:grpSpPr>
        <p:grpSp>
          <p:nvGrpSpPr>
            <p:cNvPr id="110" name="Group 109"/>
            <p:cNvGrpSpPr/>
            <p:nvPr/>
          </p:nvGrpSpPr>
          <p:grpSpPr>
            <a:xfrm>
              <a:off x="4649960" y="2039221"/>
              <a:ext cx="4526490" cy="2369422"/>
              <a:chOff x="3405393" y="2651000"/>
              <a:chExt cx="5234410" cy="3015935"/>
            </a:xfrm>
          </p:grpSpPr>
          <p:sp>
            <p:nvSpPr>
              <p:cNvPr id="71" name="Oval 70"/>
              <p:cNvSpPr/>
              <p:nvPr/>
            </p:nvSpPr>
            <p:spPr>
              <a:xfrm>
                <a:off x="5741179" y="3377651"/>
                <a:ext cx="1438173"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grpSp>
            <p:nvGrpSpPr>
              <p:cNvPr id="109" name="Group 108"/>
              <p:cNvGrpSpPr/>
              <p:nvPr/>
            </p:nvGrpSpPr>
            <p:grpSpPr>
              <a:xfrm>
                <a:off x="3405393" y="2651000"/>
                <a:ext cx="5234410" cy="3015935"/>
                <a:chOff x="3405393" y="2651000"/>
                <a:chExt cx="5234410" cy="3015935"/>
              </a:xfrm>
            </p:grpSpPr>
            <p:grpSp>
              <p:nvGrpSpPr>
                <p:cNvPr id="60" name="Group 59"/>
                <p:cNvGrpSpPr/>
                <p:nvPr/>
              </p:nvGrpSpPr>
              <p:grpSpPr>
                <a:xfrm>
                  <a:off x="4676527" y="2651000"/>
                  <a:ext cx="3963276" cy="1477350"/>
                  <a:chOff x="1596509" y="2707101"/>
                  <a:chExt cx="3963276" cy="1477350"/>
                </a:xfrm>
              </p:grpSpPr>
              <p:sp>
                <p:nvSpPr>
                  <p:cNvPr id="62" name="Oval 61"/>
                  <p:cNvSpPr/>
                  <p:nvPr/>
                </p:nvSpPr>
                <p:spPr>
                  <a:xfrm>
                    <a:off x="2923053" y="2707101"/>
                    <a:ext cx="935525" cy="390788"/>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63" name="Straight Connector 62"/>
                  <p:cNvCxnSpPr>
                    <a:stCxn id="62" idx="4"/>
                    <a:endCxn id="66" idx="0"/>
                  </p:cNvCxnSpPr>
                  <p:nvPr/>
                </p:nvCxnSpPr>
                <p:spPr>
                  <a:xfrm flipH="1">
                    <a:off x="2116651" y="3097890"/>
                    <a:ext cx="1274166" cy="148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2" idx="4"/>
                    <a:endCxn id="71" idx="0"/>
                  </p:cNvCxnSpPr>
                  <p:nvPr/>
                </p:nvCxnSpPr>
                <p:spPr>
                  <a:xfrm flipH="1">
                    <a:off x="3380248" y="3097890"/>
                    <a:ext cx="10568" cy="3358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2" idx="4"/>
                    <a:endCxn id="67" idx="1"/>
                  </p:cNvCxnSpPr>
                  <p:nvPr/>
                </p:nvCxnSpPr>
                <p:spPr>
                  <a:xfrm>
                    <a:off x="3390816" y="3097890"/>
                    <a:ext cx="776823" cy="1296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596509" y="3246259"/>
                    <a:ext cx="1040284" cy="39078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67" name="Oval 66"/>
                  <p:cNvSpPr/>
                  <p:nvPr/>
                </p:nvSpPr>
                <p:spPr>
                  <a:xfrm>
                    <a:off x="3996734" y="3170336"/>
                    <a:ext cx="1167021" cy="390789"/>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9" name="TextBox 68"/>
                  <p:cNvSpPr txBox="1"/>
                  <p:nvPr/>
                </p:nvSpPr>
                <p:spPr>
                  <a:xfrm>
                    <a:off x="2776635" y="3831871"/>
                    <a:ext cx="1737067"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447 = 118 + 329</a:t>
                    </a:r>
                  </a:p>
                </p:txBody>
              </p:sp>
              <p:sp>
                <p:nvSpPr>
                  <p:cNvPr id="70" name="TextBox 69"/>
                  <p:cNvSpPr txBox="1"/>
                  <p:nvPr/>
                </p:nvSpPr>
                <p:spPr>
                  <a:xfrm>
                    <a:off x="3978326" y="3566171"/>
                    <a:ext cx="1581459"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449 = 75 + 374</a:t>
                    </a:r>
                  </a:p>
                </p:txBody>
              </p:sp>
            </p:grpSp>
            <p:pic>
              <p:nvPicPr>
                <p:cNvPr id="72" name="Picture 71"/>
                <p:cNvPicPr>
                  <a:picLocks noChangeAspect="1"/>
                </p:cNvPicPr>
                <p:nvPr/>
              </p:nvPicPr>
              <p:blipFill>
                <a:blip r:embed="rId3"/>
                <a:stretch>
                  <a:fillRect/>
                </a:stretch>
              </p:blipFill>
              <p:spPr>
                <a:xfrm>
                  <a:off x="6580934" y="4585629"/>
                  <a:ext cx="256054" cy="310923"/>
                </a:xfrm>
                <a:prstGeom prst="rect">
                  <a:avLst/>
                </a:prstGeom>
              </p:spPr>
            </p:pic>
            <p:cxnSp>
              <p:nvCxnSpPr>
                <p:cNvPr id="73" name="Straight Connector 72"/>
                <p:cNvCxnSpPr>
                  <a:stCxn id="66" idx="4"/>
                  <a:endCxn id="68" idx="0"/>
                </p:cNvCxnSpPr>
                <p:nvPr/>
              </p:nvCxnSpPr>
              <p:spPr>
                <a:xfrm flipH="1">
                  <a:off x="4201123" y="3580947"/>
                  <a:ext cx="995545" cy="4860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6" idx="4"/>
                  <a:endCxn id="89" idx="0"/>
                </p:cNvCxnSpPr>
                <p:nvPr/>
              </p:nvCxnSpPr>
              <p:spPr>
                <a:xfrm flipH="1">
                  <a:off x="4814590" y="3580947"/>
                  <a:ext cx="382079" cy="131528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6" idx="4"/>
                  <a:endCxn id="96" idx="0"/>
                </p:cNvCxnSpPr>
                <p:nvPr/>
              </p:nvCxnSpPr>
              <p:spPr>
                <a:xfrm>
                  <a:off x="5196668" y="3580947"/>
                  <a:ext cx="453008" cy="59441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6" idx="4"/>
                  <a:endCxn id="99" idx="1"/>
                </p:cNvCxnSpPr>
                <p:nvPr/>
              </p:nvCxnSpPr>
              <p:spPr>
                <a:xfrm>
                  <a:off x="5196668" y="3580947"/>
                  <a:ext cx="1821521" cy="95589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4187052" y="4896230"/>
                  <a:ext cx="1255074"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6" name="Oval 95"/>
                <p:cNvSpPr/>
                <p:nvPr/>
              </p:nvSpPr>
              <p:spPr>
                <a:xfrm>
                  <a:off x="5080882" y="4175362"/>
                  <a:ext cx="1137588"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99" name="Oval 98"/>
                <p:cNvSpPr/>
                <p:nvPr/>
              </p:nvSpPr>
              <p:spPr>
                <a:xfrm>
                  <a:off x="6821944" y="4457754"/>
                  <a:ext cx="1340040" cy="540058"/>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5" name="TextBox 104"/>
                <p:cNvSpPr txBox="1"/>
                <p:nvPr/>
              </p:nvSpPr>
              <p:spPr>
                <a:xfrm>
                  <a:off x="3405393" y="4429729"/>
                  <a:ext cx="1534477"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646 = 280 + 366 </a:t>
                  </a:r>
                </a:p>
              </p:txBody>
            </p:sp>
            <p:sp>
              <p:nvSpPr>
                <p:cNvPr id="106" name="TextBox 105"/>
                <p:cNvSpPr txBox="1"/>
                <p:nvPr/>
              </p:nvSpPr>
              <p:spPr>
                <a:xfrm>
                  <a:off x="3974369" y="5314355"/>
                  <a:ext cx="1680440"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415 = 239 + 176 </a:t>
                  </a:r>
                </a:p>
              </p:txBody>
            </p:sp>
            <p:sp>
              <p:nvSpPr>
                <p:cNvPr id="107" name="TextBox 106"/>
                <p:cNvSpPr txBox="1"/>
                <p:nvPr/>
              </p:nvSpPr>
              <p:spPr>
                <a:xfrm>
                  <a:off x="5000998" y="4566149"/>
                  <a:ext cx="1521116"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671 = 291+ 380</a:t>
                  </a:r>
                </a:p>
              </p:txBody>
            </p:sp>
            <p:sp>
              <p:nvSpPr>
                <p:cNvPr id="108" name="TextBox 107"/>
                <p:cNvSpPr txBox="1"/>
                <p:nvPr/>
              </p:nvSpPr>
              <p:spPr>
                <a:xfrm>
                  <a:off x="6725187" y="5053827"/>
                  <a:ext cx="1645668"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413 = 220 + 193</a:t>
                  </a:r>
                </a:p>
              </p:txBody>
            </p:sp>
          </p:grpSp>
        </p:grpSp>
        <p:sp>
          <p:nvSpPr>
            <p:cNvPr id="68" name="Oval 67"/>
            <p:cNvSpPr/>
            <p:nvPr/>
          </p:nvSpPr>
          <p:spPr>
            <a:xfrm>
              <a:off x="4933572" y="3151653"/>
              <a:ext cx="809001" cy="307016"/>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grpSp>
    </p:spTree>
    <p:extLst>
      <p:ext uri="{BB962C8B-B14F-4D97-AF65-F5344CB8AC3E}">
        <p14:creationId xmlns:p14="http://schemas.microsoft.com/office/powerpoint/2010/main" val="180536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19310" y="1044218"/>
                <a:ext cx="4914343"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Best-first-search with evaluation function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oMath>
                </a14:m>
                <a:endParaRPr kumimoji="0" lang="en-SG"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19310" y="1044218"/>
                <a:ext cx="4914343" cy="369332"/>
              </a:xfrm>
              <a:prstGeom prst="rect">
                <a:avLst/>
              </a:prstGeom>
              <a:blipFill>
                <a:blip r:embed="rId3"/>
                <a:stretch>
                  <a:fillRect l="-1117" t="-8197" b="-24590"/>
                </a:stretch>
              </a:blipFill>
            </p:spPr>
            <p:txBody>
              <a:bodyPr/>
              <a:lstStyle/>
              <a:p>
                <a:r>
                  <a:rPr lang="en-SG">
                    <a:noFill/>
                  </a:rPr>
                  <a:t> </a:t>
                </a:r>
              </a:p>
            </p:txBody>
          </p:sp>
        </mc:Fallback>
      </mc:AlternateContent>
      <p:sp>
        <p:nvSpPr>
          <p:cNvPr id="6" name="TextBox 5"/>
          <p:cNvSpPr txBox="1"/>
          <p:nvPr/>
        </p:nvSpPr>
        <p:spPr>
          <a:xfrm>
            <a:off x="419310" y="1510448"/>
            <a:ext cx="2686050" cy="646331"/>
          </a:xfrm>
          <a:prstGeom prst="rect">
            <a:avLst/>
          </a:prstGeom>
          <a:noFill/>
        </p:spPr>
        <p:txBody>
          <a:bodyPr wrap="square" rtlCol="0">
            <a:spAutoFit/>
          </a:bodyPr>
          <a:lstStyle/>
          <a:p>
            <a:pPr marL="361950" marR="0" lvl="0" indent="-36195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 After expanding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Rimnicu</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Vilcea</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 name="Title 1"/>
          <p:cNvSpPr>
            <a:spLocks noGrp="1"/>
          </p:cNvSpPr>
          <p:nvPr>
            <p:ph type="title"/>
          </p:nvPr>
        </p:nvSpPr>
        <p:spPr>
          <a:xfrm>
            <a:off x="457200" y="422724"/>
            <a:ext cx="8404578" cy="543191"/>
          </a:xfrm>
        </p:spPr>
        <p:txBody>
          <a:bodyPr>
            <a:noAutofit/>
          </a:bodyPr>
          <a:lstStyle/>
          <a:p>
            <a:r>
              <a:rPr lang="en-SG" sz="2800" dirty="0"/>
              <a:t>Example: Route-finding from Arad to Bucharest</a:t>
            </a:r>
            <a:endParaRPr lang="en-SG" sz="2800" b="1" dirty="0"/>
          </a:p>
        </p:txBody>
      </p:sp>
      <p:grpSp>
        <p:nvGrpSpPr>
          <p:cNvPr id="54" name="Group 53"/>
          <p:cNvGrpSpPr/>
          <p:nvPr/>
        </p:nvGrpSpPr>
        <p:grpSpPr>
          <a:xfrm>
            <a:off x="2063516" y="1795725"/>
            <a:ext cx="6139678" cy="2731215"/>
            <a:chOff x="2722100" y="1331859"/>
            <a:chExt cx="6139678" cy="2731215"/>
          </a:xfrm>
        </p:grpSpPr>
        <p:grpSp>
          <p:nvGrpSpPr>
            <p:cNvPr id="3" name="Group 2"/>
            <p:cNvGrpSpPr/>
            <p:nvPr/>
          </p:nvGrpSpPr>
          <p:grpSpPr>
            <a:xfrm>
              <a:off x="2722100" y="1331859"/>
              <a:ext cx="6139678" cy="2731215"/>
              <a:chOff x="3424002" y="1260165"/>
              <a:chExt cx="4612187" cy="2731215"/>
            </a:xfrm>
          </p:grpSpPr>
          <p:sp>
            <p:nvSpPr>
              <p:cNvPr id="30" name="Oval 29"/>
              <p:cNvSpPr/>
              <p:nvPr/>
            </p:nvSpPr>
            <p:spPr>
              <a:xfrm>
                <a:off x="5781559" y="1919199"/>
                <a:ext cx="968343"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grpSp>
            <p:nvGrpSpPr>
              <p:cNvPr id="51" name="Group 50"/>
              <p:cNvGrpSpPr/>
              <p:nvPr/>
            </p:nvGrpSpPr>
            <p:grpSpPr>
              <a:xfrm>
                <a:off x="3424002" y="1260165"/>
                <a:ext cx="4612187" cy="2731215"/>
                <a:chOff x="-154966" y="2590800"/>
                <a:chExt cx="6149582" cy="3641619"/>
              </a:xfrm>
            </p:grpSpPr>
            <p:pic>
              <p:nvPicPr>
                <p:cNvPr id="33" name="Picture 32"/>
                <p:cNvPicPr>
                  <a:picLocks noChangeAspect="1"/>
                </p:cNvPicPr>
                <p:nvPr/>
              </p:nvPicPr>
              <p:blipFill>
                <a:blip r:embed="rId4"/>
                <a:stretch>
                  <a:fillRect/>
                </a:stretch>
              </p:blipFill>
              <p:spPr>
                <a:xfrm>
                  <a:off x="654985" y="4714702"/>
                  <a:ext cx="256054" cy="310923"/>
                </a:xfrm>
                <a:prstGeom prst="rect">
                  <a:avLst/>
                </a:prstGeom>
              </p:spPr>
            </p:pic>
            <p:grpSp>
              <p:nvGrpSpPr>
                <p:cNvPr id="50" name="Group 49"/>
                <p:cNvGrpSpPr/>
                <p:nvPr/>
              </p:nvGrpSpPr>
              <p:grpSpPr>
                <a:xfrm>
                  <a:off x="-154966" y="2590800"/>
                  <a:ext cx="6149582" cy="3641619"/>
                  <a:chOff x="-154966" y="2590800"/>
                  <a:chExt cx="6149582" cy="3641619"/>
                </a:xfrm>
              </p:grpSpPr>
              <p:grpSp>
                <p:nvGrpSpPr>
                  <p:cNvPr id="7" name="Group 6"/>
                  <p:cNvGrpSpPr/>
                  <p:nvPr/>
                </p:nvGrpSpPr>
                <p:grpSpPr>
                  <a:xfrm>
                    <a:off x="-154966" y="2590800"/>
                    <a:ext cx="5740929" cy="2845467"/>
                    <a:chOff x="2873710" y="2651000"/>
                    <a:chExt cx="5740929" cy="2845467"/>
                  </a:xfrm>
                </p:grpSpPr>
                <p:grpSp>
                  <p:nvGrpSpPr>
                    <p:cNvPr id="8" name="Group 7"/>
                    <p:cNvGrpSpPr/>
                    <p:nvPr/>
                  </p:nvGrpSpPr>
                  <p:grpSpPr>
                    <a:xfrm>
                      <a:off x="5213914" y="2651000"/>
                      <a:ext cx="3400725" cy="1886139"/>
                      <a:chOff x="2133896" y="2707101"/>
                      <a:chExt cx="3400725" cy="1886139"/>
                    </a:xfrm>
                  </p:grpSpPr>
                  <p:sp>
                    <p:nvSpPr>
                      <p:cNvPr id="22" name="Oval 21"/>
                      <p:cNvSpPr/>
                      <p:nvPr/>
                    </p:nvSpPr>
                    <p:spPr>
                      <a:xfrm>
                        <a:off x="2923054" y="2707101"/>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23" name="Straight Connector 22"/>
                      <p:cNvCxnSpPr/>
                      <p:nvPr/>
                    </p:nvCxnSpPr>
                    <p:spPr>
                      <a:xfrm flipH="1">
                        <a:off x="2667000" y="3106901"/>
                        <a:ext cx="650250" cy="3101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4"/>
                        <a:endCxn id="30" idx="0"/>
                      </p:cNvCxnSpPr>
                      <p:nvPr/>
                    </p:nvCxnSpPr>
                    <p:spPr>
                      <a:xfrm>
                        <a:off x="3332490" y="3097887"/>
                        <a:ext cx="250173" cy="4879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2" idx="4"/>
                        <a:endCxn id="27" idx="2"/>
                      </p:cNvCxnSpPr>
                      <p:nvPr/>
                    </p:nvCxnSpPr>
                    <p:spPr>
                      <a:xfrm>
                        <a:off x="3332490" y="3097887"/>
                        <a:ext cx="912596" cy="23969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133896" y="3403251"/>
                        <a:ext cx="818873" cy="390787"/>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27" name="Oval 26"/>
                      <p:cNvSpPr/>
                      <p:nvPr/>
                    </p:nvSpPr>
                    <p:spPr>
                      <a:xfrm>
                        <a:off x="4245086" y="3162783"/>
                        <a:ext cx="961500" cy="34959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TextBox 27"/>
                      <p:cNvSpPr txBox="1"/>
                      <p:nvPr/>
                    </p:nvSpPr>
                    <p:spPr>
                      <a:xfrm>
                        <a:off x="2949643" y="3977687"/>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447 = 118 + 329</a:t>
                        </a:r>
                      </a:p>
                    </p:txBody>
                  </p:sp>
                  <p:sp>
                    <p:nvSpPr>
                      <p:cNvPr id="29" name="TextBox 28"/>
                      <p:cNvSpPr txBox="1"/>
                      <p:nvPr/>
                    </p:nvSpPr>
                    <p:spPr>
                      <a:xfrm>
                        <a:off x="4163021" y="3575350"/>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449 = 75 + 374</a:t>
                        </a:r>
                      </a:p>
                    </p:txBody>
                  </p:sp>
                </p:grpSp>
                <p:cxnSp>
                  <p:nvCxnSpPr>
                    <p:cNvPr id="10" name="Straight Connector 9"/>
                    <p:cNvCxnSpPr>
                      <a:stCxn id="26" idx="4"/>
                      <a:endCxn id="52" idx="6"/>
                    </p:cNvCxnSpPr>
                    <p:nvPr/>
                  </p:nvCxnSpPr>
                  <p:spPr>
                    <a:xfrm flipH="1">
                      <a:off x="4066473" y="3737937"/>
                      <a:ext cx="1556878" cy="2939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26" idx="4"/>
                      <a:endCxn id="15" idx="0"/>
                    </p:cNvCxnSpPr>
                    <p:nvPr/>
                  </p:nvCxnSpPr>
                  <p:spPr>
                    <a:xfrm flipH="1">
                      <a:off x="4486834" y="3737937"/>
                      <a:ext cx="1136516" cy="9571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6" idx="4"/>
                      <a:endCxn id="16" idx="0"/>
                    </p:cNvCxnSpPr>
                    <p:nvPr/>
                  </p:nvCxnSpPr>
                  <p:spPr>
                    <a:xfrm flipH="1">
                      <a:off x="5593282" y="3737937"/>
                      <a:ext cx="30068" cy="5909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7" idx="1"/>
                    </p:cNvCxnSpPr>
                    <p:nvPr/>
                  </p:nvCxnSpPr>
                  <p:spPr>
                    <a:xfrm>
                      <a:off x="5645625" y="3749917"/>
                      <a:ext cx="793132" cy="8008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946041" y="4695038"/>
                      <a:ext cx="1081585" cy="390786"/>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Oval 15"/>
                    <p:cNvSpPr/>
                    <p:nvPr/>
                  </p:nvSpPr>
                  <p:spPr>
                    <a:xfrm>
                      <a:off x="5090567" y="4328894"/>
                      <a:ext cx="1005429"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17" name="Oval 16"/>
                    <p:cNvSpPr/>
                    <p:nvPr/>
                  </p:nvSpPr>
                  <p:spPr>
                    <a:xfrm>
                      <a:off x="6261794" y="4473900"/>
                      <a:ext cx="1208384" cy="524894"/>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Box 17"/>
                    <p:cNvSpPr txBox="1"/>
                    <p:nvPr/>
                  </p:nvSpPr>
                  <p:spPr>
                    <a:xfrm>
                      <a:off x="2873710" y="4268099"/>
                      <a:ext cx="142189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646 = 280 + 366 </a:t>
                      </a:r>
                    </a:p>
                  </p:txBody>
                </p:sp>
                <p:sp>
                  <p:nvSpPr>
                    <p:cNvPr id="19" name="TextBox 18"/>
                    <p:cNvSpPr txBox="1"/>
                    <p:nvPr/>
                  </p:nvSpPr>
                  <p:spPr>
                    <a:xfrm>
                      <a:off x="3837830" y="5127135"/>
                      <a:ext cx="133420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415 = 239 + 176 </a:t>
                      </a:r>
                    </a:p>
                  </p:txBody>
                </p:sp>
                <p:sp>
                  <p:nvSpPr>
                    <p:cNvPr id="20" name="TextBox 19"/>
                    <p:cNvSpPr txBox="1"/>
                    <p:nvPr/>
                  </p:nvSpPr>
                  <p:spPr>
                    <a:xfrm>
                      <a:off x="5039908" y="4720966"/>
                      <a:ext cx="130661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671 = 291+ 380</a:t>
                      </a:r>
                    </a:p>
                  </p:txBody>
                </p:sp>
              </p:grpSp>
              <p:cxnSp>
                <p:nvCxnSpPr>
                  <p:cNvPr id="35" name="Straight Connector 34"/>
                  <p:cNvCxnSpPr>
                    <a:stCxn id="17" idx="4"/>
                    <a:endCxn id="41" idx="0"/>
                  </p:cNvCxnSpPr>
                  <p:nvPr/>
                </p:nvCxnSpPr>
                <p:spPr>
                  <a:xfrm flipH="1">
                    <a:off x="2789013" y="4938594"/>
                    <a:ext cx="1048296" cy="3843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7" idx="4"/>
                    <a:endCxn id="42" idx="0"/>
                  </p:cNvCxnSpPr>
                  <p:nvPr/>
                </p:nvCxnSpPr>
                <p:spPr>
                  <a:xfrm>
                    <a:off x="3837310" y="4938594"/>
                    <a:ext cx="180734" cy="4778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4"/>
                    <a:endCxn id="46" idx="2"/>
                  </p:cNvCxnSpPr>
                  <p:nvPr/>
                </p:nvCxnSpPr>
                <p:spPr>
                  <a:xfrm>
                    <a:off x="3837310" y="4938594"/>
                    <a:ext cx="914162" cy="2824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2260179" y="5322938"/>
                    <a:ext cx="1057668" cy="384035"/>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42" name="Oval 41"/>
                  <p:cNvSpPr/>
                  <p:nvPr/>
                </p:nvSpPr>
                <p:spPr>
                  <a:xfrm>
                    <a:off x="3542075" y="5416411"/>
                    <a:ext cx="951936"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Pitesti</a:t>
                    </a:r>
                  </a:p>
                </p:txBody>
              </p:sp>
              <p:sp>
                <p:nvSpPr>
                  <p:cNvPr id="46" name="Oval 45"/>
                  <p:cNvSpPr/>
                  <p:nvPr/>
                </p:nvSpPr>
                <p:spPr>
                  <a:xfrm>
                    <a:off x="4751472" y="5025624"/>
                    <a:ext cx="818873" cy="390787"/>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Sibiu</a:t>
                    </a:r>
                  </a:p>
                </p:txBody>
              </p:sp>
              <p:sp>
                <p:nvSpPr>
                  <p:cNvPr id="47" name="TextBox 46"/>
                  <p:cNvSpPr txBox="1"/>
                  <p:nvPr/>
                </p:nvSpPr>
                <p:spPr>
                  <a:xfrm>
                    <a:off x="2083464" y="5730619"/>
                    <a:ext cx="136332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526 = 360 + 166</a:t>
                    </a:r>
                  </a:p>
                </p:txBody>
              </p:sp>
              <p:sp>
                <p:nvSpPr>
                  <p:cNvPr id="48" name="TextBox 47"/>
                  <p:cNvSpPr txBox="1"/>
                  <p:nvPr/>
                </p:nvSpPr>
                <p:spPr>
                  <a:xfrm>
                    <a:off x="3410082" y="5863087"/>
                    <a:ext cx="142679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415 = 317 + 98</a:t>
                    </a:r>
                  </a:p>
                </p:txBody>
              </p:sp>
              <p:sp>
                <p:nvSpPr>
                  <p:cNvPr id="49" name="TextBox 48"/>
                  <p:cNvSpPr txBox="1"/>
                  <p:nvPr/>
                </p:nvSpPr>
                <p:spPr>
                  <a:xfrm>
                    <a:off x="4686427" y="5444995"/>
                    <a:ext cx="13081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553 = 300 + 253 </a:t>
                    </a:r>
                  </a:p>
                </p:txBody>
              </p:sp>
            </p:grpSp>
          </p:grpSp>
        </p:grpSp>
        <p:sp>
          <p:nvSpPr>
            <p:cNvPr id="52" name="Oval 51"/>
            <p:cNvSpPr/>
            <p:nvPr/>
          </p:nvSpPr>
          <p:spPr>
            <a:xfrm>
              <a:off x="3095387" y="2220986"/>
              <a:ext cx="817554" cy="293090"/>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Arad</a:t>
              </a:r>
            </a:p>
          </p:txBody>
        </p:sp>
      </p:grpSp>
    </p:spTree>
    <p:extLst>
      <p:ext uri="{BB962C8B-B14F-4D97-AF65-F5344CB8AC3E}">
        <p14:creationId xmlns:p14="http://schemas.microsoft.com/office/powerpoint/2010/main" val="414502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More Examples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78769542"/>
              </p:ext>
            </p:extLst>
          </p:nvPr>
        </p:nvGraphicFramePr>
        <p:xfrm>
          <a:off x="1125606" y="1128093"/>
          <a:ext cx="6515101" cy="3711954"/>
        </p:xfrm>
        <a:graphic>
          <a:graphicData uri="http://schemas.openxmlformats.org/drawingml/2006/table">
            <a:tbl>
              <a:tblPr firstRow="1" firstCol="1" bandRow="1">
                <a:tableStyleId>{2D5ABB26-0587-4C30-8999-92F81FD0307C}</a:tableStyleId>
              </a:tblPr>
              <a:tblGrid>
                <a:gridCol w="1376183">
                  <a:extLst>
                    <a:ext uri="{9D8B030D-6E8A-4147-A177-3AD203B41FA5}">
                      <a16:colId xmlns:a16="http://schemas.microsoft.com/office/drawing/2014/main" val="20000"/>
                    </a:ext>
                  </a:extLst>
                </a:gridCol>
                <a:gridCol w="1316956">
                  <a:extLst>
                    <a:ext uri="{9D8B030D-6E8A-4147-A177-3AD203B41FA5}">
                      <a16:colId xmlns:a16="http://schemas.microsoft.com/office/drawing/2014/main" val="20001"/>
                    </a:ext>
                  </a:extLst>
                </a:gridCol>
                <a:gridCol w="1215921">
                  <a:extLst>
                    <a:ext uri="{9D8B030D-6E8A-4147-A177-3AD203B41FA5}">
                      <a16:colId xmlns:a16="http://schemas.microsoft.com/office/drawing/2014/main" val="20002"/>
                    </a:ext>
                  </a:extLst>
                </a:gridCol>
                <a:gridCol w="1229858">
                  <a:extLst>
                    <a:ext uri="{9D8B030D-6E8A-4147-A177-3AD203B41FA5}">
                      <a16:colId xmlns:a16="http://schemas.microsoft.com/office/drawing/2014/main" val="20003"/>
                    </a:ext>
                  </a:extLst>
                </a:gridCol>
                <a:gridCol w="1376183">
                  <a:extLst>
                    <a:ext uri="{9D8B030D-6E8A-4147-A177-3AD203B41FA5}">
                      <a16:colId xmlns:a16="http://schemas.microsoft.com/office/drawing/2014/main" val="20004"/>
                    </a:ext>
                  </a:extLst>
                </a:gridCol>
              </a:tblGrid>
              <a:tr h="400049">
                <a:tc>
                  <a:txBody>
                    <a:bodyPr/>
                    <a:lstStyle/>
                    <a:p>
                      <a:pPr marL="0" marR="0" algn="l">
                        <a:lnSpc>
                          <a:spcPct val="107000"/>
                        </a:lnSpc>
                        <a:spcBef>
                          <a:spcPts val="0"/>
                        </a:spcBef>
                        <a:spcAft>
                          <a:spcPts val="0"/>
                        </a:spcAft>
                      </a:pPr>
                      <a:r>
                        <a:rPr lang="en-US" sz="1100" b="1" dirty="0">
                          <a:effectLst/>
                        </a:rPr>
                        <a:t> </a:t>
                      </a:r>
                    </a:p>
                    <a:p>
                      <a:pPr marL="0" marR="0" algn="l">
                        <a:lnSpc>
                          <a:spcPct val="107000"/>
                        </a:lnSpc>
                        <a:spcBef>
                          <a:spcPts val="0"/>
                        </a:spcBef>
                        <a:spcAft>
                          <a:spcPts val="0"/>
                        </a:spcAft>
                      </a:pPr>
                      <a:r>
                        <a:rPr lang="en-US" sz="1100" b="1" dirty="0">
                          <a:effectLst/>
                        </a:rPr>
                        <a:t>Agent Type</a:t>
                      </a:r>
                      <a:endParaRPr lang="en-US" sz="11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5143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b="1" dirty="0">
                          <a:effectLst/>
                        </a:rPr>
                        <a:t> </a:t>
                      </a:r>
                    </a:p>
                    <a:p>
                      <a:pPr marL="0" marR="0" algn="l">
                        <a:lnSpc>
                          <a:spcPct val="107000"/>
                        </a:lnSpc>
                        <a:spcBef>
                          <a:spcPts val="0"/>
                        </a:spcBef>
                        <a:spcAft>
                          <a:spcPts val="0"/>
                        </a:spcAft>
                      </a:pPr>
                      <a:r>
                        <a:rPr lang="en-US" sz="1100" b="1" dirty="0">
                          <a:effectLst/>
                        </a:rPr>
                        <a:t>Percepts</a:t>
                      </a:r>
                      <a:endParaRPr lang="en-US" sz="11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5143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b="1" dirty="0">
                          <a:effectLst/>
                        </a:rPr>
                        <a:t> </a:t>
                      </a:r>
                    </a:p>
                    <a:p>
                      <a:pPr marL="0" marR="0" algn="l">
                        <a:lnSpc>
                          <a:spcPct val="107000"/>
                        </a:lnSpc>
                        <a:spcBef>
                          <a:spcPts val="0"/>
                        </a:spcBef>
                        <a:spcAft>
                          <a:spcPts val="0"/>
                        </a:spcAft>
                      </a:pPr>
                      <a:r>
                        <a:rPr lang="en-US" sz="1100" b="1" dirty="0">
                          <a:effectLst/>
                        </a:rPr>
                        <a:t>Actions</a:t>
                      </a:r>
                      <a:endParaRPr lang="en-US" sz="11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5143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b="1" dirty="0">
                          <a:effectLst/>
                        </a:rPr>
                        <a:t> </a:t>
                      </a:r>
                    </a:p>
                    <a:p>
                      <a:pPr marL="0" marR="0" algn="l">
                        <a:lnSpc>
                          <a:spcPct val="107000"/>
                        </a:lnSpc>
                        <a:spcBef>
                          <a:spcPts val="0"/>
                        </a:spcBef>
                        <a:spcAft>
                          <a:spcPts val="0"/>
                        </a:spcAft>
                      </a:pPr>
                      <a:r>
                        <a:rPr lang="en-US" sz="1100" b="1" dirty="0">
                          <a:effectLst/>
                        </a:rPr>
                        <a:t>Goals</a:t>
                      </a:r>
                      <a:endParaRPr lang="en-US" sz="11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5143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b="1" dirty="0">
                          <a:effectLst/>
                        </a:rPr>
                        <a:t> </a:t>
                      </a:r>
                    </a:p>
                    <a:p>
                      <a:pPr marL="0" marR="0" algn="l">
                        <a:lnSpc>
                          <a:spcPct val="107000"/>
                        </a:lnSpc>
                        <a:spcBef>
                          <a:spcPts val="0"/>
                        </a:spcBef>
                        <a:spcAft>
                          <a:spcPts val="0"/>
                        </a:spcAft>
                      </a:pPr>
                      <a:r>
                        <a:rPr lang="en-US" sz="1100" b="1" dirty="0">
                          <a:effectLst/>
                        </a:rPr>
                        <a:t>Environment</a:t>
                      </a:r>
                      <a:endParaRPr lang="en-US" sz="11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51435"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81227">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Medical diagnosis system</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Symptoms, findings, patient’s answers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Questions, tests, treatments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Healthy patient, minimize costs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Patient, hospital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84848">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Satellite image analysis system</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Pixels of varying intensity, color</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Print a categorization of scene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Correct categorization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Images from orbiting satellite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513636">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Part-picking robot</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Pixels of varying intensity</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Pick up parts and sorts into bins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Place parts in correct bins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Conveyor belt with parts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681227">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Refinery controller</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Temperature, pressure readings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Open, close valves; adjust temperature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Maximize purity, yield, safety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Refinery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684848">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Interactive English tutor</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Typed words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Print exercises, suggestions, corrections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Maximize student’s score on test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Set of students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97093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 name="Rectangle 46"/>
              <p:cNvSpPr/>
              <p:nvPr/>
            </p:nvSpPr>
            <p:spPr>
              <a:xfrm>
                <a:off x="419310" y="1044218"/>
                <a:ext cx="4914343"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Best-first-search with evaluation function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oMath>
                </a14:m>
                <a:endParaRPr kumimoji="0" lang="en-SG"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47" name="Rectangle 46"/>
              <p:cNvSpPr>
                <a:spLocks noRot="1" noChangeAspect="1" noMove="1" noResize="1" noEditPoints="1" noAdjustHandles="1" noChangeArrowheads="1" noChangeShapeType="1" noTextEdit="1"/>
              </p:cNvSpPr>
              <p:nvPr/>
            </p:nvSpPr>
            <p:spPr>
              <a:xfrm>
                <a:off x="419310" y="1044218"/>
                <a:ext cx="4914343" cy="369332"/>
              </a:xfrm>
              <a:prstGeom prst="rect">
                <a:avLst/>
              </a:prstGeom>
              <a:blipFill>
                <a:blip r:embed="rId3"/>
                <a:stretch>
                  <a:fillRect l="-1117" t="-8197" b="-24590"/>
                </a:stretch>
              </a:blipFill>
            </p:spPr>
            <p:txBody>
              <a:bodyPr/>
              <a:lstStyle/>
              <a:p>
                <a:r>
                  <a:rPr lang="en-SG">
                    <a:noFill/>
                  </a:rPr>
                  <a:t> </a:t>
                </a:r>
              </a:p>
            </p:txBody>
          </p:sp>
        </mc:Fallback>
      </mc:AlternateContent>
      <p:sp>
        <p:nvSpPr>
          <p:cNvPr id="48" name="TextBox 47"/>
          <p:cNvSpPr txBox="1"/>
          <p:nvPr/>
        </p:nvSpPr>
        <p:spPr>
          <a:xfrm>
            <a:off x="419310" y="1510448"/>
            <a:ext cx="2686050" cy="646331"/>
          </a:xfrm>
          <a:prstGeom prst="rect">
            <a:avLst/>
          </a:prstGeom>
          <a:noFill/>
        </p:spPr>
        <p:txBody>
          <a:bodyPr wrap="square" rtlCol="0">
            <a:spAutoFit/>
          </a:bodyPr>
          <a:lstStyle/>
          <a:p>
            <a:pPr marL="361950" marR="0" lvl="0" indent="-36195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 After expanding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9" name="Title 1"/>
          <p:cNvSpPr>
            <a:spLocks noGrp="1"/>
          </p:cNvSpPr>
          <p:nvPr>
            <p:ph type="title"/>
          </p:nvPr>
        </p:nvSpPr>
        <p:spPr>
          <a:xfrm>
            <a:off x="457200" y="422724"/>
            <a:ext cx="8404578" cy="543191"/>
          </a:xfrm>
        </p:spPr>
        <p:txBody>
          <a:bodyPr>
            <a:noAutofit/>
          </a:bodyPr>
          <a:lstStyle/>
          <a:p>
            <a:r>
              <a:rPr lang="en-SG" sz="2800" dirty="0"/>
              <a:t>Example: Route-finding from Arad to Bucharest</a:t>
            </a:r>
            <a:endParaRPr lang="en-SG" sz="2800" b="1" dirty="0"/>
          </a:p>
        </p:txBody>
      </p:sp>
      <p:grpSp>
        <p:nvGrpSpPr>
          <p:cNvPr id="103" name="Group 102"/>
          <p:cNvGrpSpPr/>
          <p:nvPr/>
        </p:nvGrpSpPr>
        <p:grpSpPr>
          <a:xfrm>
            <a:off x="1809209" y="1465789"/>
            <a:ext cx="6594283" cy="2838042"/>
            <a:chOff x="1809209" y="1465789"/>
            <a:chExt cx="6594283" cy="2838042"/>
          </a:xfrm>
        </p:grpSpPr>
        <p:grpSp>
          <p:nvGrpSpPr>
            <p:cNvPr id="6" name="Group 5"/>
            <p:cNvGrpSpPr/>
            <p:nvPr/>
          </p:nvGrpSpPr>
          <p:grpSpPr>
            <a:xfrm>
              <a:off x="1809209" y="1465789"/>
              <a:ext cx="6594283" cy="2838042"/>
              <a:chOff x="1809209" y="1465789"/>
              <a:chExt cx="6594283" cy="2838042"/>
            </a:xfrm>
          </p:grpSpPr>
          <p:grpSp>
            <p:nvGrpSpPr>
              <p:cNvPr id="52" name="Group 51"/>
              <p:cNvGrpSpPr/>
              <p:nvPr/>
            </p:nvGrpSpPr>
            <p:grpSpPr>
              <a:xfrm>
                <a:off x="2263814" y="1465789"/>
                <a:ext cx="6139678" cy="2731215"/>
                <a:chOff x="2722100" y="1331859"/>
                <a:chExt cx="6139678" cy="2731215"/>
              </a:xfrm>
            </p:grpSpPr>
            <p:grpSp>
              <p:nvGrpSpPr>
                <p:cNvPr id="53" name="Group 52"/>
                <p:cNvGrpSpPr/>
                <p:nvPr/>
              </p:nvGrpSpPr>
              <p:grpSpPr>
                <a:xfrm>
                  <a:off x="2722100" y="1331859"/>
                  <a:ext cx="6139678" cy="2731215"/>
                  <a:chOff x="3424002" y="1260165"/>
                  <a:chExt cx="4612187" cy="2731215"/>
                </a:xfrm>
              </p:grpSpPr>
              <p:sp>
                <p:nvSpPr>
                  <p:cNvPr id="56" name="Oval 55"/>
                  <p:cNvSpPr/>
                  <p:nvPr/>
                </p:nvSpPr>
                <p:spPr>
                  <a:xfrm>
                    <a:off x="5781559" y="1919199"/>
                    <a:ext cx="968343"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grpSp>
                <p:nvGrpSpPr>
                  <p:cNvPr id="57" name="Group 56"/>
                  <p:cNvGrpSpPr/>
                  <p:nvPr/>
                </p:nvGrpSpPr>
                <p:grpSpPr>
                  <a:xfrm>
                    <a:off x="3424002" y="1260165"/>
                    <a:ext cx="4612187" cy="2731215"/>
                    <a:chOff x="-154966" y="2590800"/>
                    <a:chExt cx="6149582" cy="3641619"/>
                  </a:xfrm>
                </p:grpSpPr>
                <p:pic>
                  <p:nvPicPr>
                    <p:cNvPr id="61" name="Picture 60"/>
                    <p:cNvPicPr>
                      <a:picLocks noChangeAspect="1"/>
                    </p:cNvPicPr>
                    <p:nvPr/>
                  </p:nvPicPr>
                  <p:blipFill>
                    <a:blip r:embed="rId4"/>
                    <a:stretch>
                      <a:fillRect/>
                    </a:stretch>
                  </p:blipFill>
                  <p:spPr>
                    <a:xfrm>
                      <a:off x="3312260" y="5454391"/>
                      <a:ext cx="256054" cy="310923"/>
                    </a:xfrm>
                    <a:prstGeom prst="rect">
                      <a:avLst/>
                    </a:prstGeom>
                  </p:spPr>
                </p:pic>
                <p:grpSp>
                  <p:nvGrpSpPr>
                    <p:cNvPr id="63" name="Group 62"/>
                    <p:cNvGrpSpPr/>
                    <p:nvPr/>
                  </p:nvGrpSpPr>
                  <p:grpSpPr>
                    <a:xfrm>
                      <a:off x="-154966" y="2590800"/>
                      <a:ext cx="6149582" cy="3641619"/>
                      <a:chOff x="-154966" y="2590800"/>
                      <a:chExt cx="6149582" cy="3641619"/>
                    </a:xfrm>
                  </p:grpSpPr>
                  <p:grpSp>
                    <p:nvGrpSpPr>
                      <p:cNvPr id="64" name="Group 63"/>
                      <p:cNvGrpSpPr/>
                      <p:nvPr/>
                    </p:nvGrpSpPr>
                    <p:grpSpPr>
                      <a:xfrm>
                        <a:off x="-154966" y="2590800"/>
                        <a:ext cx="5740929" cy="2439298"/>
                        <a:chOff x="2873710" y="2651000"/>
                        <a:chExt cx="5740929" cy="2439298"/>
                      </a:xfrm>
                    </p:grpSpPr>
                    <p:grpSp>
                      <p:nvGrpSpPr>
                        <p:cNvPr id="74" name="Group 73"/>
                        <p:cNvGrpSpPr/>
                        <p:nvPr/>
                      </p:nvGrpSpPr>
                      <p:grpSpPr>
                        <a:xfrm>
                          <a:off x="5213914" y="2651000"/>
                          <a:ext cx="3400725" cy="1886139"/>
                          <a:chOff x="2133896" y="2707101"/>
                          <a:chExt cx="3400725" cy="1886139"/>
                        </a:xfrm>
                      </p:grpSpPr>
                      <p:sp>
                        <p:nvSpPr>
                          <p:cNvPr id="85" name="Oval 84"/>
                          <p:cNvSpPr/>
                          <p:nvPr/>
                        </p:nvSpPr>
                        <p:spPr>
                          <a:xfrm>
                            <a:off x="2923054" y="2707101"/>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86" name="Straight Connector 85"/>
                          <p:cNvCxnSpPr/>
                          <p:nvPr/>
                        </p:nvCxnSpPr>
                        <p:spPr>
                          <a:xfrm flipH="1">
                            <a:off x="2667000" y="3106901"/>
                            <a:ext cx="650250" cy="3101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4"/>
                            <a:endCxn id="56" idx="0"/>
                          </p:cNvCxnSpPr>
                          <p:nvPr/>
                        </p:nvCxnSpPr>
                        <p:spPr>
                          <a:xfrm>
                            <a:off x="3332490" y="3097887"/>
                            <a:ext cx="250173" cy="4879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4"/>
                            <a:endCxn id="90" idx="2"/>
                          </p:cNvCxnSpPr>
                          <p:nvPr/>
                        </p:nvCxnSpPr>
                        <p:spPr>
                          <a:xfrm>
                            <a:off x="3332490" y="3097887"/>
                            <a:ext cx="912596" cy="23969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2133896" y="3403251"/>
                            <a:ext cx="818873" cy="390787"/>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90" name="Oval 89"/>
                          <p:cNvSpPr/>
                          <p:nvPr/>
                        </p:nvSpPr>
                        <p:spPr>
                          <a:xfrm>
                            <a:off x="4245086" y="3162783"/>
                            <a:ext cx="961500" cy="34959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1" name="TextBox 90"/>
                          <p:cNvSpPr txBox="1"/>
                          <p:nvPr/>
                        </p:nvSpPr>
                        <p:spPr>
                          <a:xfrm>
                            <a:off x="2949643" y="3977687"/>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447 = 118 + 329</a:t>
                            </a:r>
                          </a:p>
                        </p:txBody>
                      </p:sp>
                      <p:sp>
                        <p:nvSpPr>
                          <p:cNvPr id="92" name="TextBox 91"/>
                          <p:cNvSpPr txBox="1"/>
                          <p:nvPr/>
                        </p:nvSpPr>
                        <p:spPr>
                          <a:xfrm>
                            <a:off x="4163021" y="3575350"/>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449 = 75 + 374</a:t>
                            </a:r>
                          </a:p>
                        </p:txBody>
                      </p:sp>
                    </p:grpSp>
                    <p:cxnSp>
                      <p:nvCxnSpPr>
                        <p:cNvPr id="75" name="Straight Connector 74"/>
                        <p:cNvCxnSpPr>
                          <a:stCxn id="89" idx="4"/>
                          <a:endCxn id="55" idx="6"/>
                        </p:cNvCxnSpPr>
                        <p:nvPr/>
                      </p:nvCxnSpPr>
                      <p:spPr>
                        <a:xfrm flipH="1">
                          <a:off x="4066473" y="3737937"/>
                          <a:ext cx="1556878" cy="2939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9" idx="4"/>
                          <a:endCxn id="79" idx="0"/>
                        </p:cNvCxnSpPr>
                        <p:nvPr/>
                      </p:nvCxnSpPr>
                      <p:spPr>
                        <a:xfrm flipH="1">
                          <a:off x="4486834" y="3737937"/>
                          <a:ext cx="1136516" cy="9571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9" idx="4"/>
                          <a:endCxn id="80" idx="0"/>
                        </p:cNvCxnSpPr>
                        <p:nvPr/>
                      </p:nvCxnSpPr>
                      <p:spPr>
                        <a:xfrm flipH="1">
                          <a:off x="5593282" y="3737937"/>
                          <a:ext cx="30068" cy="5909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81" idx="1"/>
                        </p:cNvCxnSpPr>
                        <p:nvPr/>
                      </p:nvCxnSpPr>
                      <p:spPr>
                        <a:xfrm>
                          <a:off x="5645625" y="3749917"/>
                          <a:ext cx="793132" cy="8008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3946041" y="4695038"/>
                          <a:ext cx="1081585" cy="390786"/>
                        </a:xfrm>
                        <a:prstGeom prst="ellipse">
                          <a:avLst/>
                        </a:prstGeom>
                        <a:solidFill>
                          <a:srgbClr val="558ED5"/>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0" name="Oval 79"/>
                        <p:cNvSpPr/>
                        <p:nvPr/>
                      </p:nvSpPr>
                      <p:spPr>
                        <a:xfrm>
                          <a:off x="5090567" y="4328894"/>
                          <a:ext cx="1005429"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81" name="Oval 80"/>
                        <p:cNvSpPr/>
                        <p:nvPr/>
                      </p:nvSpPr>
                      <p:spPr>
                        <a:xfrm>
                          <a:off x="6261794" y="4473900"/>
                          <a:ext cx="1208384" cy="524894"/>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2" name="TextBox 81"/>
                        <p:cNvSpPr txBox="1"/>
                        <p:nvPr/>
                      </p:nvSpPr>
                      <p:spPr>
                        <a:xfrm>
                          <a:off x="2873710" y="4268099"/>
                          <a:ext cx="142189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646 = 280 + 366 </a:t>
                          </a:r>
                        </a:p>
                      </p:txBody>
                    </p:sp>
                    <p:sp>
                      <p:nvSpPr>
                        <p:cNvPr id="84" name="TextBox 83"/>
                        <p:cNvSpPr txBox="1"/>
                        <p:nvPr/>
                      </p:nvSpPr>
                      <p:spPr>
                        <a:xfrm>
                          <a:off x="5039908" y="4720966"/>
                          <a:ext cx="130661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671 = 291+ 380</a:t>
                          </a:r>
                        </a:p>
                      </p:txBody>
                    </p:sp>
                  </p:grpSp>
                  <p:cxnSp>
                    <p:nvCxnSpPr>
                      <p:cNvPr id="65" name="Straight Connector 64"/>
                      <p:cNvCxnSpPr>
                        <a:stCxn id="81" idx="4"/>
                        <a:endCxn id="68" idx="0"/>
                      </p:cNvCxnSpPr>
                      <p:nvPr/>
                    </p:nvCxnSpPr>
                    <p:spPr>
                      <a:xfrm flipH="1">
                        <a:off x="2662823" y="4938594"/>
                        <a:ext cx="1174487" cy="3843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1" idx="4"/>
                        <a:endCxn id="69" idx="0"/>
                      </p:cNvCxnSpPr>
                      <p:nvPr/>
                    </p:nvCxnSpPr>
                    <p:spPr>
                      <a:xfrm>
                        <a:off x="3837310" y="4938594"/>
                        <a:ext cx="180734" cy="4778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1" idx="4"/>
                        <a:endCxn id="70" idx="2"/>
                      </p:cNvCxnSpPr>
                      <p:nvPr/>
                    </p:nvCxnSpPr>
                    <p:spPr>
                      <a:xfrm>
                        <a:off x="3837310" y="4938594"/>
                        <a:ext cx="914162" cy="2824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2133988" y="5322938"/>
                        <a:ext cx="1057668" cy="384035"/>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69" name="Oval 68"/>
                      <p:cNvSpPr/>
                      <p:nvPr/>
                    </p:nvSpPr>
                    <p:spPr>
                      <a:xfrm>
                        <a:off x="3542075" y="5416411"/>
                        <a:ext cx="951936"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Pitesti</a:t>
                        </a:r>
                      </a:p>
                    </p:txBody>
                  </p:sp>
                  <p:sp>
                    <p:nvSpPr>
                      <p:cNvPr id="70" name="Oval 69"/>
                      <p:cNvSpPr/>
                      <p:nvPr/>
                    </p:nvSpPr>
                    <p:spPr>
                      <a:xfrm>
                        <a:off x="4751472" y="5025624"/>
                        <a:ext cx="818873" cy="390787"/>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Sibiu</a:t>
                        </a:r>
                      </a:p>
                    </p:txBody>
                  </p:sp>
                  <p:sp>
                    <p:nvSpPr>
                      <p:cNvPr id="71" name="TextBox 70"/>
                      <p:cNvSpPr txBox="1"/>
                      <p:nvPr/>
                    </p:nvSpPr>
                    <p:spPr>
                      <a:xfrm>
                        <a:off x="1998950" y="5712100"/>
                        <a:ext cx="136332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526 = 360 + 166</a:t>
                        </a:r>
                      </a:p>
                    </p:txBody>
                  </p:sp>
                  <p:sp>
                    <p:nvSpPr>
                      <p:cNvPr id="72" name="TextBox 71"/>
                      <p:cNvSpPr txBox="1"/>
                      <p:nvPr/>
                    </p:nvSpPr>
                    <p:spPr>
                      <a:xfrm>
                        <a:off x="3410082" y="5863087"/>
                        <a:ext cx="142679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415 = 317 + 98</a:t>
                        </a:r>
                      </a:p>
                    </p:txBody>
                  </p:sp>
                  <p:sp>
                    <p:nvSpPr>
                      <p:cNvPr id="73" name="TextBox 72"/>
                      <p:cNvSpPr txBox="1"/>
                      <p:nvPr/>
                    </p:nvSpPr>
                    <p:spPr>
                      <a:xfrm>
                        <a:off x="4686427" y="5444995"/>
                        <a:ext cx="13081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553 = 300 + 253 </a:t>
                        </a:r>
                      </a:p>
                    </p:txBody>
                  </p:sp>
                </p:grpSp>
              </p:grpSp>
            </p:grpSp>
            <p:sp>
              <p:nvSpPr>
                <p:cNvPr id="55" name="Oval 54"/>
                <p:cNvSpPr/>
                <p:nvPr/>
              </p:nvSpPr>
              <p:spPr>
                <a:xfrm>
                  <a:off x="3095387" y="2220986"/>
                  <a:ext cx="817554" cy="293090"/>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Arad</a:t>
                  </a:r>
                </a:p>
              </p:txBody>
            </p:sp>
          </p:grpSp>
          <p:cxnSp>
            <p:nvCxnSpPr>
              <p:cNvPr id="94" name="Straight Connector 93"/>
              <p:cNvCxnSpPr>
                <a:stCxn id="79" idx="4"/>
                <a:endCxn id="98" idx="0"/>
              </p:cNvCxnSpPr>
              <p:nvPr/>
            </p:nvCxnSpPr>
            <p:spPr>
              <a:xfrm flipH="1">
                <a:off x="2605344" y="3291908"/>
                <a:ext cx="1268996" cy="1855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3165555" y="3642956"/>
                <a:ext cx="1285028" cy="369003"/>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96" name="TextBox 95"/>
              <p:cNvSpPr txBox="1"/>
              <p:nvPr/>
            </p:nvSpPr>
            <p:spPr>
              <a:xfrm>
                <a:off x="1809209" y="3801552"/>
                <a:ext cx="132046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591 = 338 + 253 </a:t>
                </a:r>
              </a:p>
            </p:txBody>
          </p:sp>
          <p:sp>
            <p:nvSpPr>
              <p:cNvPr id="97" name="TextBox 96"/>
              <p:cNvSpPr txBox="1"/>
              <p:nvPr/>
            </p:nvSpPr>
            <p:spPr>
              <a:xfrm>
                <a:off x="3165555" y="4026832"/>
                <a:ext cx="13204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450 = 450 + 0 </a:t>
                </a:r>
              </a:p>
            </p:txBody>
          </p:sp>
        </p:grpSp>
        <p:sp>
          <p:nvSpPr>
            <p:cNvPr id="98" name="Oval 97"/>
            <p:cNvSpPr/>
            <p:nvPr/>
          </p:nvSpPr>
          <p:spPr>
            <a:xfrm>
              <a:off x="2196567" y="3477448"/>
              <a:ext cx="817554" cy="293090"/>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Sibiu</a:t>
              </a:r>
            </a:p>
          </p:txBody>
        </p:sp>
        <p:cxnSp>
          <p:nvCxnSpPr>
            <p:cNvPr id="99" name="Straight Connector 98"/>
            <p:cNvCxnSpPr>
              <a:stCxn id="79" idx="4"/>
              <a:endCxn id="95" idx="0"/>
            </p:cNvCxnSpPr>
            <p:nvPr/>
          </p:nvCxnSpPr>
          <p:spPr>
            <a:xfrm flipH="1">
              <a:off x="3808069" y="3291908"/>
              <a:ext cx="66271" cy="351048"/>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952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 name="Rectangle 46"/>
              <p:cNvSpPr/>
              <p:nvPr/>
            </p:nvSpPr>
            <p:spPr>
              <a:xfrm>
                <a:off x="419310" y="1044218"/>
                <a:ext cx="4914343"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Best-first-search with evaluation function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oMath>
                </a14:m>
                <a:endParaRPr kumimoji="0" lang="en-SG"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47" name="Rectangle 46"/>
              <p:cNvSpPr>
                <a:spLocks noRot="1" noChangeAspect="1" noMove="1" noResize="1" noEditPoints="1" noAdjustHandles="1" noChangeArrowheads="1" noChangeShapeType="1" noTextEdit="1"/>
              </p:cNvSpPr>
              <p:nvPr/>
            </p:nvSpPr>
            <p:spPr>
              <a:xfrm>
                <a:off x="419310" y="1044218"/>
                <a:ext cx="4914343" cy="369332"/>
              </a:xfrm>
              <a:prstGeom prst="rect">
                <a:avLst/>
              </a:prstGeom>
              <a:blipFill>
                <a:blip r:embed="rId3"/>
                <a:stretch>
                  <a:fillRect l="-1117" t="-8197" b="-24590"/>
                </a:stretch>
              </a:blipFill>
            </p:spPr>
            <p:txBody>
              <a:bodyPr/>
              <a:lstStyle/>
              <a:p>
                <a:r>
                  <a:rPr lang="en-SG">
                    <a:noFill/>
                  </a:rPr>
                  <a:t> </a:t>
                </a:r>
              </a:p>
            </p:txBody>
          </p:sp>
        </mc:Fallback>
      </mc:AlternateContent>
      <p:sp>
        <p:nvSpPr>
          <p:cNvPr id="48" name="TextBox 47"/>
          <p:cNvSpPr txBox="1"/>
          <p:nvPr/>
        </p:nvSpPr>
        <p:spPr>
          <a:xfrm>
            <a:off x="419310" y="1510448"/>
            <a:ext cx="2686050" cy="646331"/>
          </a:xfrm>
          <a:prstGeom prst="rect">
            <a:avLst/>
          </a:prstGeom>
          <a:noFill/>
        </p:spPr>
        <p:txBody>
          <a:bodyPr wrap="square" rtlCol="0">
            <a:spAutoFit/>
          </a:bodyPr>
          <a:lstStyle/>
          <a:p>
            <a:pPr marL="361950" marR="0" lvl="0" indent="-36195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 After expanding Pitesti</a:t>
            </a:r>
          </a:p>
        </p:txBody>
      </p:sp>
      <p:sp>
        <p:nvSpPr>
          <p:cNvPr id="49" name="Title 1"/>
          <p:cNvSpPr>
            <a:spLocks noGrp="1"/>
          </p:cNvSpPr>
          <p:nvPr>
            <p:ph type="title"/>
          </p:nvPr>
        </p:nvSpPr>
        <p:spPr>
          <a:xfrm>
            <a:off x="457200" y="422724"/>
            <a:ext cx="8404578" cy="543191"/>
          </a:xfrm>
        </p:spPr>
        <p:txBody>
          <a:bodyPr>
            <a:noAutofit/>
          </a:bodyPr>
          <a:lstStyle/>
          <a:p>
            <a:r>
              <a:rPr lang="en-SG" sz="2800" dirty="0"/>
              <a:t>Example: Route-finding from Arad to Bucharest</a:t>
            </a:r>
            <a:endParaRPr lang="en-SG" sz="2800" b="1" dirty="0"/>
          </a:p>
        </p:txBody>
      </p:sp>
      <p:grpSp>
        <p:nvGrpSpPr>
          <p:cNvPr id="103" name="Group 102"/>
          <p:cNvGrpSpPr/>
          <p:nvPr/>
        </p:nvGrpSpPr>
        <p:grpSpPr>
          <a:xfrm>
            <a:off x="1955965" y="1242264"/>
            <a:ext cx="6594283" cy="2838042"/>
            <a:chOff x="1809209" y="1465789"/>
            <a:chExt cx="6594283" cy="2838042"/>
          </a:xfrm>
        </p:grpSpPr>
        <p:grpSp>
          <p:nvGrpSpPr>
            <p:cNvPr id="6" name="Group 5"/>
            <p:cNvGrpSpPr/>
            <p:nvPr/>
          </p:nvGrpSpPr>
          <p:grpSpPr>
            <a:xfrm>
              <a:off x="1809209" y="1465789"/>
              <a:ext cx="6594283" cy="2838042"/>
              <a:chOff x="1809209" y="1465789"/>
              <a:chExt cx="6594283" cy="2838042"/>
            </a:xfrm>
          </p:grpSpPr>
          <p:grpSp>
            <p:nvGrpSpPr>
              <p:cNvPr id="52" name="Group 51"/>
              <p:cNvGrpSpPr/>
              <p:nvPr/>
            </p:nvGrpSpPr>
            <p:grpSpPr>
              <a:xfrm>
                <a:off x="2263814" y="1465789"/>
                <a:ext cx="6139678" cy="2617975"/>
                <a:chOff x="2722100" y="1331859"/>
                <a:chExt cx="6139678" cy="2617975"/>
              </a:xfrm>
            </p:grpSpPr>
            <p:grpSp>
              <p:nvGrpSpPr>
                <p:cNvPr id="53" name="Group 52"/>
                <p:cNvGrpSpPr/>
                <p:nvPr/>
              </p:nvGrpSpPr>
              <p:grpSpPr>
                <a:xfrm>
                  <a:off x="2722100" y="1331859"/>
                  <a:ext cx="6139678" cy="2617975"/>
                  <a:chOff x="3424002" y="1260165"/>
                  <a:chExt cx="4612187" cy="2617975"/>
                </a:xfrm>
              </p:grpSpPr>
              <p:sp>
                <p:nvSpPr>
                  <p:cNvPr id="56" name="Oval 55"/>
                  <p:cNvSpPr/>
                  <p:nvPr/>
                </p:nvSpPr>
                <p:spPr>
                  <a:xfrm>
                    <a:off x="5781559" y="1919199"/>
                    <a:ext cx="968343"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grpSp>
                <p:nvGrpSpPr>
                  <p:cNvPr id="63" name="Group 62"/>
                  <p:cNvGrpSpPr/>
                  <p:nvPr/>
                </p:nvGrpSpPr>
                <p:grpSpPr>
                  <a:xfrm>
                    <a:off x="3424002" y="1260165"/>
                    <a:ext cx="4612187" cy="2617975"/>
                    <a:chOff x="-154966" y="2590800"/>
                    <a:chExt cx="6149582" cy="3490632"/>
                  </a:xfrm>
                </p:grpSpPr>
                <p:grpSp>
                  <p:nvGrpSpPr>
                    <p:cNvPr id="64" name="Group 63"/>
                    <p:cNvGrpSpPr/>
                    <p:nvPr/>
                  </p:nvGrpSpPr>
                  <p:grpSpPr>
                    <a:xfrm>
                      <a:off x="-154966" y="2590800"/>
                      <a:ext cx="5740929" cy="2439298"/>
                      <a:chOff x="2873710" y="2651000"/>
                      <a:chExt cx="5740929" cy="2439298"/>
                    </a:xfrm>
                  </p:grpSpPr>
                  <p:grpSp>
                    <p:nvGrpSpPr>
                      <p:cNvPr id="74" name="Group 73"/>
                      <p:cNvGrpSpPr/>
                      <p:nvPr/>
                    </p:nvGrpSpPr>
                    <p:grpSpPr>
                      <a:xfrm>
                        <a:off x="5213914" y="2651000"/>
                        <a:ext cx="3400725" cy="1886139"/>
                        <a:chOff x="2133896" y="2707101"/>
                        <a:chExt cx="3400725" cy="1886139"/>
                      </a:xfrm>
                    </p:grpSpPr>
                    <p:sp>
                      <p:nvSpPr>
                        <p:cNvPr id="85" name="Oval 84"/>
                        <p:cNvSpPr/>
                        <p:nvPr/>
                      </p:nvSpPr>
                      <p:spPr>
                        <a:xfrm>
                          <a:off x="2923054" y="2707101"/>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86" name="Straight Connector 85"/>
                        <p:cNvCxnSpPr/>
                        <p:nvPr/>
                      </p:nvCxnSpPr>
                      <p:spPr>
                        <a:xfrm flipH="1">
                          <a:off x="2667000" y="3106901"/>
                          <a:ext cx="650250" cy="3101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4"/>
                          <a:endCxn id="56" idx="0"/>
                        </p:cNvCxnSpPr>
                        <p:nvPr/>
                      </p:nvCxnSpPr>
                      <p:spPr>
                        <a:xfrm>
                          <a:off x="3332490" y="3097887"/>
                          <a:ext cx="250173" cy="4879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4"/>
                          <a:endCxn id="90" idx="2"/>
                        </p:cNvCxnSpPr>
                        <p:nvPr/>
                      </p:nvCxnSpPr>
                      <p:spPr>
                        <a:xfrm>
                          <a:off x="3332490" y="3097887"/>
                          <a:ext cx="912596" cy="23969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2133896" y="3403251"/>
                          <a:ext cx="818873" cy="390787"/>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90" name="Oval 89"/>
                        <p:cNvSpPr/>
                        <p:nvPr/>
                      </p:nvSpPr>
                      <p:spPr>
                        <a:xfrm>
                          <a:off x="4245086" y="3162783"/>
                          <a:ext cx="961500" cy="34959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1" name="TextBox 90"/>
                        <p:cNvSpPr txBox="1"/>
                        <p:nvPr/>
                      </p:nvSpPr>
                      <p:spPr>
                        <a:xfrm>
                          <a:off x="2949643" y="3977687"/>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447 = 118 + 329</a:t>
                          </a:r>
                        </a:p>
                      </p:txBody>
                    </p:sp>
                    <p:sp>
                      <p:nvSpPr>
                        <p:cNvPr id="92" name="TextBox 91"/>
                        <p:cNvSpPr txBox="1"/>
                        <p:nvPr/>
                      </p:nvSpPr>
                      <p:spPr>
                        <a:xfrm>
                          <a:off x="4163021" y="3575350"/>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449 = 75 + 374</a:t>
                          </a:r>
                        </a:p>
                      </p:txBody>
                    </p:sp>
                  </p:grpSp>
                  <p:cxnSp>
                    <p:nvCxnSpPr>
                      <p:cNvPr id="75" name="Straight Connector 74"/>
                      <p:cNvCxnSpPr>
                        <a:stCxn id="89" idx="4"/>
                        <a:endCxn id="55" idx="6"/>
                      </p:cNvCxnSpPr>
                      <p:nvPr/>
                    </p:nvCxnSpPr>
                    <p:spPr>
                      <a:xfrm flipH="1">
                        <a:off x="4066473" y="3737937"/>
                        <a:ext cx="1556878" cy="2939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9" idx="4"/>
                        <a:endCxn id="79" idx="0"/>
                      </p:cNvCxnSpPr>
                      <p:nvPr/>
                    </p:nvCxnSpPr>
                    <p:spPr>
                      <a:xfrm flipH="1">
                        <a:off x="4486834" y="3737937"/>
                        <a:ext cx="1136516" cy="9571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9" idx="4"/>
                        <a:endCxn id="80" idx="0"/>
                      </p:cNvCxnSpPr>
                      <p:nvPr/>
                    </p:nvCxnSpPr>
                    <p:spPr>
                      <a:xfrm flipH="1">
                        <a:off x="5593282" y="3737937"/>
                        <a:ext cx="30068" cy="5909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81" idx="1"/>
                      </p:cNvCxnSpPr>
                      <p:nvPr/>
                    </p:nvCxnSpPr>
                    <p:spPr>
                      <a:xfrm>
                        <a:off x="5645625" y="3749917"/>
                        <a:ext cx="793132" cy="8008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3946041" y="4695038"/>
                        <a:ext cx="1081585" cy="390786"/>
                      </a:xfrm>
                      <a:prstGeom prst="ellipse">
                        <a:avLst/>
                      </a:prstGeom>
                      <a:solidFill>
                        <a:srgbClr val="558ED5"/>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0" name="Oval 79"/>
                      <p:cNvSpPr/>
                      <p:nvPr/>
                    </p:nvSpPr>
                    <p:spPr>
                      <a:xfrm>
                        <a:off x="5090567" y="4328894"/>
                        <a:ext cx="1005429"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81" name="Oval 80"/>
                      <p:cNvSpPr/>
                      <p:nvPr/>
                    </p:nvSpPr>
                    <p:spPr>
                      <a:xfrm>
                        <a:off x="6261794" y="4473900"/>
                        <a:ext cx="1208384" cy="524894"/>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2" name="TextBox 81"/>
                      <p:cNvSpPr txBox="1"/>
                      <p:nvPr/>
                    </p:nvSpPr>
                    <p:spPr>
                      <a:xfrm>
                        <a:off x="2873710" y="4268099"/>
                        <a:ext cx="142189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646 = 280 + 366 </a:t>
                        </a:r>
                      </a:p>
                    </p:txBody>
                  </p:sp>
                  <p:sp>
                    <p:nvSpPr>
                      <p:cNvPr id="84" name="TextBox 83"/>
                      <p:cNvSpPr txBox="1"/>
                      <p:nvPr/>
                    </p:nvSpPr>
                    <p:spPr>
                      <a:xfrm>
                        <a:off x="5039908" y="4720966"/>
                        <a:ext cx="130661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671 = 291+ 380</a:t>
                        </a:r>
                      </a:p>
                    </p:txBody>
                  </p:sp>
                </p:grpSp>
                <p:cxnSp>
                  <p:nvCxnSpPr>
                    <p:cNvPr id="65" name="Straight Connector 64"/>
                    <p:cNvCxnSpPr>
                      <a:stCxn id="81" idx="4"/>
                      <a:endCxn id="68" idx="0"/>
                    </p:cNvCxnSpPr>
                    <p:nvPr/>
                  </p:nvCxnSpPr>
                  <p:spPr>
                    <a:xfrm flipH="1">
                      <a:off x="2662823" y="4938594"/>
                      <a:ext cx="1174487" cy="3843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1" idx="4"/>
                      <a:endCxn id="69" idx="0"/>
                    </p:cNvCxnSpPr>
                    <p:nvPr/>
                  </p:nvCxnSpPr>
                  <p:spPr>
                    <a:xfrm>
                      <a:off x="3837310" y="4938594"/>
                      <a:ext cx="180734" cy="4778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1" idx="4"/>
                      <a:endCxn id="70" idx="2"/>
                    </p:cNvCxnSpPr>
                    <p:nvPr/>
                  </p:nvCxnSpPr>
                  <p:spPr>
                    <a:xfrm>
                      <a:off x="3837310" y="4938594"/>
                      <a:ext cx="914162" cy="2824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2133988" y="5322938"/>
                      <a:ext cx="1057668" cy="384035"/>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69" name="Oval 68"/>
                    <p:cNvSpPr/>
                    <p:nvPr/>
                  </p:nvSpPr>
                  <p:spPr>
                    <a:xfrm>
                      <a:off x="3542075" y="5416411"/>
                      <a:ext cx="951936" cy="390787"/>
                    </a:xfrm>
                    <a:prstGeom prst="ellipse">
                      <a:avLst/>
                    </a:prstGeom>
                    <a:solidFill>
                      <a:srgbClr val="4F81BD"/>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Pitesti</a:t>
                      </a:r>
                    </a:p>
                  </p:txBody>
                </p:sp>
                <p:sp>
                  <p:nvSpPr>
                    <p:cNvPr id="70" name="Oval 69"/>
                    <p:cNvSpPr/>
                    <p:nvPr/>
                  </p:nvSpPr>
                  <p:spPr>
                    <a:xfrm>
                      <a:off x="4751472" y="5025624"/>
                      <a:ext cx="818873" cy="390787"/>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Sibiu</a:t>
                      </a:r>
                    </a:p>
                  </p:txBody>
                </p:sp>
                <p:sp>
                  <p:nvSpPr>
                    <p:cNvPr id="71" name="TextBox 70"/>
                    <p:cNvSpPr txBox="1"/>
                    <p:nvPr/>
                  </p:nvSpPr>
                  <p:spPr>
                    <a:xfrm>
                      <a:off x="1998950" y="5712100"/>
                      <a:ext cx="136332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526 = 360 + 166</a:t>
                      </a:r>
                    </a:p>
                  </p:txBody>
                </p:sp>
                <p:sp>
                  <p:nvSpPr>
                    <p:cNvPr id="73" name="TextBox 72"/>
                    <p:cNvSpPr txBox="1"/>
                    <p:nvPr/>
                  </p:nvSpPr>
                  <p:spPr>
                    <a:xfrm>
                      <a:off x="4686427" y="5444995"/>
                      <a:ext cx="13081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553 = 300 + 253 </a:t>
                      </a:r>
                    </a:p>
                  </p:txBody>
                </p:sp>
              </p:grpSp>
            </p:grpSp>
            <p:sp>
              <p:nvSpPr>
                <p:cNvPr id="55" name="Oval 54"/>
                <p:cNvSpPr/>
                <p:nvPr/>
              </p:nvSpPr>
              <p:spPr>
                <a:xfrm>
                  <a:off x="3095387" y="2220986"/>
                  <a:ext cx="817554" cy="293090"/>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Arad</a:t>
                  </a:r>
                </a:p>
              </p:txBody>
            </p:sp>
          </p:grpSp>
          <p:cxnSp>
            <p:nvCxnSpPr>
              <p:cNvPr id="94" name="Straight Connector 93"/>
              <p:cNvCxnSpPr>
                <a:stCxn id="79" idx="4"/>
                <a:endCxn id="98" idx="0"/>
              </p:cNvCxnSpPr>
              <p:nvPr/>
            </p:nvCxnSpPr>
            <p:spPr>
              <a:xfrm flipH="1">
                <a:off x="2605344" y="3291908"/>
                <a:ext cx="1268996" cy="1855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3165555" y="3642956"/>
                <a:ext cx="1285028" cy="369003"/>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96" name="TextBox 95"/>
              <p:cNvSpPr txBox="1"/>
              <p:nvPr/>
            </p:nvSpPr>
            <p:spPr>
              <a:xfrm>
                <a:off x="1809209" y="3801552"/>
                <a:ext cx="132046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591 = 338 + 253 </a:t>
                </a:r>
              </a:p>
            </p:txBody>
          </p:sp>
          <p:sp>
            <p:nvSpPr>
              <p:cNvPr id="97" name="TextBox 96"/>
              <p:cNvSpPr txBox="1"/>
              <p:nvPr/>
            </p:nvSpPr>
            <p:spPr>
              <a:xfrm>
                <a:off x="3165555" y="4026832"/>
                <a:ext cx="13204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450 = 450 + 0 </a:t>
                </a:r>
              </a:p>
            </p:txBody>
          </p:sp>
        </p:grpSp>
        <p:sp>
          <p:nvSpPr>
            <p:cNvPr id="98" name="Oval 97"/>
            <p:cNvSpPr/>
            <p:nvPr/>
          </p:nvSpPr>
          <p:spPr>
            <a:xfrm>
              <a:off x="2196567" y="3477448"/>
              <a:ext cx="817554" cy="293090"/>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Sibiu</a:t>
              </a:r>
            </a:p>
          </p:txBody>
        </p:sp>
        <p:cxnSp>
          <p:nvCxnSpPr>
            <p:cNvPr id="99" name="Straight Connector 98"/>
            <p:cNvCxnSpPr>
              <a:stCxn id="79" idx="4"/>
              <a:endCxn id="95" idx="0"/>
            </p:cNvCxnSpPr>
            <p:nvPr/>
          </p:nvCxnSpPr>
          <p:spPr>
            <a:xfrm flipH="1">
              <a:off x="3808069" y="3291908"/>
              <a:ext cx="66271" cy="351048"/>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4626785" y="4419302"/>
            <a:ext cx="135408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418 = 418 + 0</a:t>
            </a:r>
          </a:p>
        </p:txBody>
      </p:sp>
      <p:sp>
        <p:nvSpPr>
          <p:cNvPr id="59" name="TextBox 58"/>
          <p:cNvSpPr txBox="1"/>
          <p:nvPr/>
        </p:nvSpPr>
        <p:spPr>
          <a:xfrm>
            <a:off x="6014880" y="4417120"/>
            <a:ext cx="147322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615 = 455 + 160</a:t>
            </a:r>
          </a:p>
        </p:txBody>
      </p:sp>
      <p:sp>
        <p:nvSpPr>
          <p:cNvPr id="60" name="TextBox 59"/>
          <p:cNvSpPr txBox="1"/>
          <p:nvPr/>
        </p:nvSpPr>
        <p:spPr>
          <a:xfrm>
            <a:off x="7347315" y="4389613"/>
            <a:ext cx="143874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607 = 414 + 193 </a:t>
            </a:r>
          </a:p>
        </p:txBody>
      </p:sp>
      <p:sp>
        <p:nvSpPr>
          <p:cNvPr id="62" name="Oval 61"/>
          <p:cNvSpPr/>
          <p:nvPr/>
        </p:nvSpPr>
        <p:spPr>
          <a:xfrm>
            <a:off x="4597339" y="4111452"/>
            <a:ext cx="1260968"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83" name="Oval 82"/>
          <p:cNvSpPr/>
          <p:nvPr/>
        </p:nvSpPr>
        <p:spPr>
          <a:xfrm>
            <a:off x="6036515" y="4121193"/>
            <a:ext cx="1126667"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93" name="Oval 92"/>
          <p:cNvSpPr/>
          <p:nvPr/>
        </p:nvSpPr>
        <p:spPr>
          <a:xfrm>
            <a:off x="7397040" y="3910706"/>
            <a:ext cx="1171996" cy="455062"/>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cxnSp>
        <p:nvCxnSpPr>
          <p:cNvPr id="100" name="Straight Connector 99"/>
          <p:cNvCxnSpPr>
            <a:stCxn id="69" idx="4"/>
            <a:endCxn id="62" idx="0"/>
          </p:cNvCxnSpPr>
          <p:nvPr/>
        </p:nvCxnSpPr>
        <p:spPr>
          <a:xfrm flipH="1">
            <a:off x="5227823" y="3654563"/>
            <a:ext cx="1349036" cy="4568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69" idx="4"/>
            <a:endCxn id="83" idx="0"/>
          </p:cNvCxnSpPr>
          <p:nvPr/>
        </p:nvCxnSpPr>
        <p:spPr>
          <a:xfrm>
            <a:off x="6576859" y="3654563"/>
            <a:ext cx="22990" cy="4666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69" idx="4"/>
            <a:endCxn id="93" idx="2"/>
          </p:cNvCxnSpPr>
          <p:nvPr/>
        </p:nvCxnSpPr>
        <p:spPr>
          <a:xfrm>
            <a:off x="6576859" y="3654563"/>
            <a:ext cx="820181" cy="48367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2B94F93-612E-5E45-8CC9-6A755DD03116}"/>
              </a:ext>
            </a:extLst>
          </p:cNvPr>
          <p:cNvPicPr>
            <a:picLocks noChangeAspect="1"/>
          </p:cNvPicPr>
          <p:nvPr/>
        </p:nvPicPr>
        <p:blipFill>
          <a:blip r:embed="rId4"/>
          <a:stretch>
            <a:fillRect/>
          </a:stretch>
        </p:blipFill>
        <p:spPr>
          <a:xfrm>
            <a:off x="4316358" y="4146593"/>
            <a:ext cx="255642" cy="233192"/>
          </a:xfrm>
          <a:prstGeom prst="rect">
            <a:avLst/>
          </a:prstGeom>
        </p:spPr>
      </p:pic>
    </p:spTree>
    <p:extLst>
      <p:ext uri="{BB962C8B-B14F-4D97-AF65-F5344CB8AC3E}">
        <p14:creationId xmlns:p14="http://schemas.microsoft.com/office/powerpoint/2010/main" val="38528216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Complexity of A*</a:t>
            </a:r>
          </a:p>
        </p:txBody>
      </p:sp>
      <p:sp>
        <p:nvSpPr>
          <p:cNvPr id="4" name="TextBox 3"/>
          <p:cNvSpPr txBox="1"/>
          <p:nvPr/>
        </p:nvSpPr>
        <p:spPr>
          <a:xfrm>
            <a:off x="5098609" y="3143875"/>
            <a:ext cx="3616854"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With a good heuristic, significant savings are still possible compared to uninformed search methods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14313" marR="0" lvl="0" indent="-214313"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5" name="Content Placeholder 4"/>
          <p:cNvPicPr>
            <a:picLocks noGrp="1" noChangeAspect="1"/>
          </p:cNvPicPr>
          <p:nvPr>
            <p:ph idx="1"/>
          </p:nvPr>
        </p:nvPicPr>
        <p:blipFill>
          <a:blip r:embed="rId3"/>
          <a:stretch>
            <a:fillRect/>
          </a:stretch>
        </p:blipFill>
        <p:spPr>
          <a:xfrm>
            <a:off x="330199" y="1425222"/>
            <a:ext cx="4628789" cy="2627489"/>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5057422" y="1241997"/>
              <a:ext cx="3699228" cy="1809941"/>
            </p:xfrm>
            <a:graphic>
              <a:graphicData uri="http://schemas.openxmlformats.org/drawingml/2006/table">
                <a:tbl>
                  <a:tblPr firstRow="1" bandRow="1">
                    <a:tableStyleId>{22838BEF-8BB2-4498-84A7-C5851F593DF1}</a:tableStyleId>
                  </a:tblPr>
                  <a:tblGrid>
                    <a:gridCol w="987958">
                      <a:extLst>
                        <a:ext uri="{9D8B030D-6E8A-4147-A177-3AD203B41FA5}">
                          <a16:colId xmlns:a16="http://schemas.microsoft.com/office/drawing/2014/main" val="2357898690"/>
                        </a:ext>
                      </a:extLst>
                    </a:gridCol>
                    <a:gridCol w="2711270">
                      <a:extLst>
                        <a:ext uri="{9D8B030D-6E8A-4147-A177-3AD203B41FA5}">
                          <a16:colId xmlns:a16="http://schemas.microsoft.com/office/drawing/2014/main" val="1695685962"/>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b="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indent="0">
                            <a:buClr>
                              <a:schemeClr val="tx1"/>
                            </a:buClr>
                            <a:buSzPct val="50000"/>
                            <a:buFont typeface="Wingdings" panose="05000000000000000000" pitchFamily="2" charset="2"/>
                            <a:buNone/>
                          </a:pPr>
                          <a14:m>
                            <m:oMathPara xmlns:m="http://schemas.openxmlformats.org/officeDocument/2006/math">
                              <m:oMathParaPr>
                                <m:jc m:val="left"/>
                              </m:oMathParaPr>
                              <m:oMath xmlns:m="http://schemas.openxmlformats.org/officeDocument/2006/math">
                                <m:r>
                                  <m:rPr>
                                    <m:nor/>
                                  </m:rPr>
                                  <a:rPr lang="en-SG" sz="1800" b="0" i="0" dirty="0" smtClean="0">
                                    <a:solidFill>
                                      <a:srgbClr val="390CFA"/>
                                    </a:solidFill>
                                    <a:latin typeface="Arial" panose="020B0604020202020204" pitchFamily="34" charset="0"/>
                                    <a:cs typeface="Arial" panose="020B0604020202020204" pitchFamily="34" charset="0"/>
                                  </a:rPr>
                                  <m:t>E</m:t>
                                </m:r>
                                <m:r>
                                  <m:rPr>
                                    <m:nor/>
                                  </m:rPr>
                                  <a:rPr lang="en-SG" sz="1800" b="0" dirty="0" smtClean="0">
                                    <a:solidFill>
                                      <a:srgbClr val="390CFA"/>
                                    </a:solidFill>
                                    <a:latin typeface="Arial" panose="020B0604020202020204" pitchFamily="34" charset="0"/>
                                    <a:cs typeface="Arial" panose="020B0604020202020204" pitchFamily="34" charset="0"/>
                                  </a:rPr>
                                  <m:t>xponential</m:t>
                                </m:r>
                                <m:r>
                                  <m:rPr>
                                    <m:nor/>
                                  </m:rPr>
                                  <a:rPr lang="en-SG" sz="1800" b="0" dirty="0" smtClean="0">
                                    <a:solidFill>
                                      <a:srgbClr val="FF0000"/>
                                    </a:solidFill>
                                    <a:latin typeface="Arial" panose="020B0604020202020204" pitchFamily="34" charset="0"/>
                                    <a:cs typeface="Arial" panose="020B0604020202020204" pitchFamily="34" charset="0"/>
                                  </a:rPr>
                                  <m:t> </m:t>
                                </m:r>
                                <m:r>
                                  <m:rPr>
                                    <m:nor/>
                                  </m:rPr>
                                  <a:rPr lang="en-SG" sz="1800" b="0" dirty="0" smtClean="0">
                                    <a:latin typeface="Arial" panose="020B0604020202020204" pitchFamily="34" charset="0"/>
                                    <a:cs typeface="Arial" panose="020B0604020202020204" pitchFamily="34" charset="0"/>
                                  </a:rPr>
                                  <m:t>in</m:t>
                                </m:r>
                                <m:r>
                                  <m:rPr>
                                    <m:nor/>
                                  </m:rPr>
                                  <a:rPr lang="en-SG" sz="1800" b="0" dirty="0" smtClean="0">
                                    <a:latin typeface="Arial" panose="020B0604020202020204" pitchFamily="34" charset="0"/>
                                    <a:cs typeface="Arial" panose="020B0604020202020204" pitchFamily="34" charset="0"/>
                                  </a:rPr>
                                  <m:t> </m:t>
                                </m:r>
                                <m:r>
                                  <m:rPr>
                                    <m:nor/>
                                  </m:rPr>
                                  <a:rPr lang="en-SG" sz="1800" b="0" dirty="0" smtClean="0">
                                    <a:latin typeface="Arial" panose="020B0604020202020204" pitchFamily="34" charset="0"/>
                                    <a:cs typeface="Arial" panose="020B0604020202020204" pitchFamily="34" charset="0"/>
                                  </a:rPr>
                                  <m:t>length</m:t>
                                </m:r>
                                <m:r>
                                  <m:rPr>
                                    <m:nor/>
                                  </m:rPr>
                                  <a:rPr lang="en-SG" sz="1800" b="0" dirty="0" smtClean="0">
                                    <a:latin typeface="Arial" panose="020B0604020202020204" pitchFamily="34" charset="0"/>
                                    <a:cs typeface="Arial" panose="020B0604020202020204" pitchFamily="34" charset="0"/>
                                  </a:rPr>
                                  <m:t> </m:t>
                                </m:r>
                                <m:r>
                                  <m:rPr>
                                    <m:nor/>
                                  </m:rPr>
                                  <a:rPr lang="en-SG" sz="1800" b="0" dirty="0" smtClean="0">
                                    <a:latin typeface="Arial" panose="020B0604020202020204" pitchFamily="34" charset="0"/>
                                    <a:cs typeface="Arial" panose="020B0604020202020204" pitchFamily="34" charset="0"/>
                                  </a:rPr>
                                  <m:t>of</m:t>
                                </m:r>
                                <m:r>
                                  <m:rPr>
                                    <m:nor/>
                                  </m:rPr>
                                  <a:rPr lang="en-SG" sz="1800" b="0" dirty="0" smtClean="0">
                                    <a:latin typeface="Arial" panose="020B0604020202020204" pitchFamily="34" charset="0"/>
                                    <a:cs typeface="Arial" panose="020B0604020202020204" pitchFamily="34" charset="0"/>
                                  </a:rPr>
                                  <m:t> </m:t>
                                </m:r>
                                <m:r>
                                  <m:rPr>
                                    <m:nor/>
                                  </m:rPr>
                                  <a:rPr lang="en-SG" sz="1800" b="0" dirty="0" smtClean="0">
                                    <a:latin typeface="Arial" panose="020B0604020202020204" pitchFamily="34" charset="0"/>
                                    <a:cs typeface="Arial" panose="020B0604020202020204" pitchFamily="34" charset="0"/>
                                  </a:rPr>
                                  <m:t>solution</m:t>
                                </m:r>
                              </m:oMath>
                            </m:oMathPara>
                          </a14:m>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Pct val="50000"/>
                            <a:buFont typeface="Wingdings" panose="05000000000000000000" pitchFamily="2" charset="2"/>
                            <a:buNone/>
                            <a:tabLst/>
                            <a:defRPr/>
                          </a:pPr>
                          <a14:m>
                            <m:oMathPara xmlns:m="http://schemas.openxmlformats.org/officeDocument/2006/math">
                              <m:oMathParaPr>
                                <m:jc m:val="left"/>
                              </m:oMathParaPr>
                              <m:oMath xmlns:m="http://schemas.openxmlformats.org/officeDocument/2006/math">
                                <m:r>
                                  <m:rPr>
                                    <m:nor/>
                                  </m:rPr>
                                  <a:rPr lang="en-SG" sz="1800" dirty="0" smtClean="0">
                                    <a:latin typeface="Arial" panose="020B0604020202020204" pitchFamily="34" charset="0"/>
                                    <a:cs typeface="Arial" panose="020B0604020202020204" pitchFamily="34" charset="0"/>
                                  </a:rPr>
                                  <m:t>(</m:t>
                                </m:r>
                                <m:r>
                                  <m:rPr>
                                    <m:nor/>
                                  </m:rPr>
                                  <a:rPr lang="en-SG" sz="1800" dirty="0" smtClean="0">
                                    <a:latin typeface="Arial" panose="020B0604020202020204" pitchFamily="34" charset="0"/>
                                    <a:cs typeface="Arial" panose="020B0604020202020204" pitchFamily="34" charset="0"/>
                                  </a:rPr>
                                  <m:t>all</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generated</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nodes</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are</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kept</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in</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memory</m:t>
                                </m:r>
                                <m:r>
                                  <m:rPr>
                                    <m:nor/>
                                  </m:rPr>
                                  <a:rPr lang="en-SG" sz="1800" dirty="0" smtClean="0">
                                    <a:latin typeface="Arial" panose="020B0604020202020204" pitchFamily="34" charset="0"/>
                                    <a:cs typeface="Arial" panose="020B0604020202020204" pitchFamily="34" charset="0"/>
                                  </a:rPr>
                                  <m:t>)</m:t>
                                </m:r>
                              </m:oMath>
                            </m:oMathPara>
                          </a14:m>
                          <a:endParaRPr lang="en-SG" sz="1800" dirty="0">
                            <a:latin typeface="Arial" panose="020B0604020202020204" pitchFamily="34" charset="0"/>
                            <a:cs typeface="Arial" panose="020B0604020202020204" pitchFamily="34" charset="0"/>
                          </a:endParaRPr>
                        </a:p>
                        <a:p>
                          <a:pPr marL="0" indent="0">
                            <a:buClr>
                              <a:schemeClr val="tx1"/>
                            </a:buClr>
                            <a:buSzPct val="50000"/>
                            <a:buFont typeface="Wingdings" panose="05000000000000000000" pitchFamily="2" charset="2"/>
                            <a:buNone/>
                          </a:pPr>
                          <a14:m>
                            <m:oMathPara xmlns:m="http://schemas.openxmlformats.org/officeDocument/2006/math">
                              <m:oMathParaPr>
                                <m:jc m:val="left"/>
                              </m:oMathParaPr>
                              <m:oMath xmlns:m="http://schemas.openxmlformats.org/officeDocument/2006/math">
                                <m:r>
                                  <m:rPr>
                                    <m:nor/>
                                  </m:rPr>
                                  <a:rPr lang="en-SG" sz="1800" b="0" i="0" dirty="0" smtClean="0">
                                    <a:solidFill>
                                      <a:srgbClr val="390CFA"/>
                                    </a:solidFill>
                                    <a:latin typeface="Arial" panose="020B0604020202020204" pitchFamily="34" charset="0"/>
                                    <a:cs typeface="Arial" panose="020B0604020202020204" pitchFamily="34" charset="0"/>
                                  </a:rPr>
                                  <m:t>E</m:t>
                                </m:r>
                                <m:r>
                                  <m:rPr>
                                    <m:nor/>
                                  </m:rPr>
                                  <a:rPr lang="en-SG" sz="1800" dirty="0" smtClean="0">
                                    <a:solidFill>
                                      <a:srgbClr val="390CFA"/>
                                    </a:solidFill>
                                    <a:latin typeface="Arial" panose="020B0604020202020204" pitchFamily="34" charset="0"/>
                                    <a:cs typeface="Arial" panose="020B0604020202020204" pitchFamily="34" charset="0"/>
                                  </a:rPr>
                                  <m:t>xponential</m:t>
                                </m:r>
                                <m:r>
                                  <m:rPr>
                                    <m:nor/>
                                  </m:rPr>
                                  <a:rPr lang="en-SG" sz="1800" dirty="0" smtClean="0">
                                    <a:solidFill>
                                      <a:srgbClr val="FF0000"/>
                                    </a:solidFill>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in</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length</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of</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solution</m:t>
                                </m:r>
                              </m:oMath>
                            </m:oMathPara>
                          </a14:m>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238787384"/>
                  </p:ext>
                </p:extLst>
              </p:nvPr>
            </p:nvGraphicFramePr>
            <p:xfrm>
              <a:off x="5057422" y="1241997"/>
              <a:ext cx="3699228" cy="1809941"/>
            </p:xfrm>
            <a:graphic>
              <a:graphicData uri="http://schemas.openxmlformats.org/drawingml/2006/table">
                <a:tbl>
                  <a:tblPr firstRow="1" bandRow="1">
                    <a:tableStyleId>{22838BEF-8BB2-4498-84A7-C5851F593DF1}</a:tableStyleId>
                  </a:tblPr>
                  <a:tblGrid>
                    <a:gridCol w="987958">
                      <a:extLst>
                        <a:ext uri="{9D8B030D-6E8A-4147-A177-3AD203B41FA5}">
                          <a16:colId xmlns:a16="http://schemas.microsoft.com/office/drawing/2014/main" val="2357898690"/>
                        </a:ext>
                      </a:extLst>
                    </a:gridCol>
                    <a:gridCol w="2711270">
                      <a:extLst>
                        <a:ext uri="{9D8B030D-6E8A-4147-A177-3AD203B41FA5}">
                          <a16:colId xmlns:a16="http://schemas.microsoft.com/office/drawing/2014/main" val="1695685962"/>
                        </a:ext>
                      </a:extLst>
                    </a:gridCol>
                  </a:tblGrid>
                  <a:tr h="6337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b="0" dirty="0" smtClean="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36547" t="-4808" r="-448" b="-188462"/>
                          </a:stretch>
                        </a:blipFill>
                      </a:tcPr>
                    </a:tc>
                    <a:extLst>
                      <a:ext uri="{0D108BD9-81ED-4DB2-BD59-A6C34878D82A}">
                        <a16:rowId xmlns:a16="http://schemas.microsoft.com/office/drawing/2014/main" val="2830620967"/>
                      </a:ext>
                    </a:extLst>
                  </a:tr>
                  <a:tr h="117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36547" t="-56186" r="-448" b="-1031"/>
                          </a:stretch>
                        </a:blipFill>
                      </a:tcPr>
                    </a:tc>
                    <a:extLst>
                      <a:ext uri="{0D108BD9-81ED-4DB2-BD59-A6C34878D82A}">
                        <a16:rowId xmlns:a16="http://schemas.microsoft.com/office/drawing/2014/main" val="2534604715"/>
                      </a:ext>
                    </a:extLst>
                  </a:tr>
                </a:tbl>
              </a:graphicData>
            </a:graphic>
          </p:graphicFrame>
        </mc:Fallback>
      </mc:AlternateContent>
    </p:spTree>
    <p:extLst>
      <p:ext uri="{BB962C8B-B14F-4D97-AF65-F5344CB8AC3E}">
        <p14:creationId xmlns:p14="http://schemas.microsoft.com/office/powerpoint/2010/main" val="3059117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8AE6-62F1-7444-BA09-936A0E9667DA}"/>
              </a:ext>
            </a:extLst>
          </p:cNvPr>
          <p:cNvSpPr>
            <a:spLocks noGrp="1"/>
          </p:cNvSpPr>
          <p:nvPr>
            <p:ph type="title"/>
          </p:nvPr>
        </p:nvSpPr>
        <p:spPr/>
        <p:txBody>
          <a:bodyPr>
            <a:normAutofit fontScale="90000"/>
          </a:bodyPr>
          <a:lstStyle/>
          <a:p>
            <a:r>
              <a:rPr lang="en-US" dirty="0"/>
              <a:t>Another Example: Alpha Go</a:t>
            </a:r>
          </a:p>
        </p:txBody>
      </p:sp>
      <p:pic>
        <p:nvPicPr>
          <p:cNvPr id="2050" name="Picture 2">
            <a:extLst>
              <a:ext uri="{FF2B5EF4-FFF2-40B4-BE49-F238E27FC236}">
                <a16:creationId xmlns:a16="http://schemas.microsoft.com/office/drawing/2014/main" id="{D5EF7BA9-D6D0-4940-A866-0D25D0C06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1" y="1747519"/>
            <a:ext cx="2365586" cy="22946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haZero Explained · On AI">
            <a:extLst>
              <a:ext uri="{FF2B5EF4-FFF2-40B4-BE49-F238E27FC236}">
                <a16:creationId xmlns:a16="http://schemas.microsoft.com/office/drawing/2014/main" id="{A584FF14-B258-D148-9547-D1DAF8751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795" y="1747519"/>
            <a:ext cx="3071964" cy="2328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E720874-16AF-8347-A817-DCA3F65E1DDD}"/>
              </a:ext>
            </a:extLst>
          </p:cNvPr>
          <p:cNvSpPr txBox="1"/>
          <p:nvPr/>
        </p:nvSpPr>
        <p:spPr>
          <a:xfrm>
            <a:off x="6421121" y="2571750"/>
            <a:ext cx="1733103" cy="369332"/>
          </a:xfrm>
          <a:prstGeom prst="rect">
            <a:avLst/>
          </a:prstGeom>
          <a:noFill/>
        </p:spPr>
        <p:txBody>
          <a:bodyPr wrap="none" rtlCol="0">
            <a:spAutoFit/>
          </a:bodyPr>
          <a:lstStyle/>
          <a:p>
            <a:r>
              <a:rPr lang="en-US" dirty="0"/>
              <a:t>#Moves = 250</a:t>
            </a:r>
            <a:r>
              <a:rPr lang="en-US" baseline="30000" dirty="0"/>
              <a:t>150</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D653BD-FD30-1144-8455-804199120AA9}"/>
                  </a:ext>
                </a:extLst>
              </p:cNvPr>
              <p:cNvSpPr txBox="1"/>
              <p:nvPr/>
            </p:nvSpPr>
            <p:spPr>
              <a:xfrm>
                <a:off x="6287394" y="3095414"/>
                <a:ext cx="1946367" cy="369332"/>
              </a:xfrm>
              <a:prstGeom prst="rect">
                <a:avLst/>
              </a:prstGeom>
              <a:noFill/>
              <a:ln>
                <a:solidFill>
                  <a:schemeClr val="accent1"/>
                </a:solidFill>
              </a:ln>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#stone positions</a:t>
                </a:r>
              </a:p>
            </p:txBody>
          </p:sp>
        </mc:Choice>
        <mc:Fallback xmlns="">
          <p:sp>
            <p:nvSpPr>
              <p:cNvPr id="4" name="TextBox 3">
                <a:extLst>
                  <a:ext uri="{FF2B5EF4-FFF2-40B4-BE49-F238E27FC236}">
                    <a16:creationId xmlns:a16="http://schemas.microsoft.com/office/drawing/2014/main" id="{A3D653BD-FD30-1144-8455-804199120AA9}"/>
                  </a:ext>
                </a:extLst>
              </p:cNvPr>
              <p:cNvSpPr txBox="1">
                <a:spLocks noRot="1" noChangeAspect="1" noMove="1" noResize="1" noEditPoints="1" noAdjustHandles="1" noChangeArrowheads="1" noChangeShapeType="1" noTextEdit="1"/>
              </p:cNvSpPr>
              <p:nvPr/>
            </p:nvSpPr>
            <p:spPr>
              <a:xfrm>
                <a:off x="6287394" y="3095414"/>
                <a:ext cx="1946367" cy="369332"/>
              </a:xfrm>
              <a:prstGeom prst="rect">
                <a:avLst/>
              </a:prstGeom>
              <a:blipFill>
                <a:blip r:embed="rId5"/>
                <a:stretch>
                  <a:fillRect t="-6452" r="-1290" b="-22581"/>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6F90AE-A198-424D-AD03-5D3F998ED964}"/>
                  </a:ext>
                </a:extLst>
              </p:cNvPr>
              <p:cNvSpPr txBox="1"/>
              <p:nvPr/>
            </p:nvSpPr>
            <p:spPr>
              <a:xfrm>
                <a:off x="7404995" y="1957520"/>
                <a:ext cx="1013419" cy="369332"/>
              </a:xfrm>
              <a:prstGeom prst="rect">
                <a:avLst/>
              </a:prstGeom>
              <a:noFill/>
              <a:ln>
                <a:solidFill>
                  <a:schemeClr val="accent1"/>
                </a:solidFill>
              </a:ln>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#turns</a:t>
                </a:r>
              </a:p>
            </p:txBody>
          </p:sp>
        </mc:Choice>
        <mc:Fallback xmlns="">
          <p:sp>
            <p:nvSpPr>
              <p:cNvPr id="8" name="TextBox 7">
                <a:extLst>
                  <a:ext uri="{FF2B5EF4-FFF2-40B4-BE49-F238E27FC236}">
                    <a16:creationId xmlns:a16="http://schemas.microsoft.com/office/drawing/2014/main" id="{CC6F90AE-A198-424D-AD03-5D3F998ED964}"/>
                  </a:ext>
                </a:extLst>
              </p:cNvPr>
              <p:cNvSpPr txBox="1">
                <a:spLocks noRot="1" noChangeAspect="1" noMove="1" noResize="1" noEditPoints="1" noAdjustHandles="1" noChangeArrowheads="1" noChangeShapeType="1" noTextEdit="1"/>
              </p:cNvSpPr>
              <p:nvPr/>
            </p:nvSpPr>
            <p:spPr>
              <a:xfrm>
                <a:off x="7404995" y="1957520"/>
                <a:ext cx="1013419" cy="369332"/>
              </a:xfrm>
              <a:prstGeom prst="rect">
                <a:avLst/>
              </a:prstGeom>
              <a:blipFill>
                <a:blip r:embed="rId6"/>
                <a:stretch>
                  <a:fillRect t="-3226" r="-3659" b="-25806"/>
                </a:stretch>
              </a:blipFill>
              <a:ln>
                <a:solidFill>
                  <a:schemeClr val="accent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C446E5A-BC2D-DB4B-8E69-D0A27739C40F}"/>
              </a:ext>
            </a:extLst>
          </p:cNvPr>
          <p:cNvCxnSpPr>
            <a:endCxn id="4" idx="0"/>
          </p:cNvCxnSpPr>
          <p:nvPr/>
        </p:nvCxnSpPr>
        <p:spPr>
          <a:xfrm flipH="1">
            <a:off x="7260578" y="2831253"/>
            <a:ext cx="369582" cy="264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55A4EF8-7D57-4843-BFBB-E910D94C722D}"/>
              </a:ext>
            </a:extLst>
          </p:cNvPr>
          <p:cNvCxnSpPr>
            <a:endCxn id="8" idx="2"/>
          </p:cNvCxnSpPr>
          <p:nvPr/>
        </p:nvCxnSpPr>
        <p:spPr>
          <a:xfrm flipH="1" flipV="1">
            <a:off x="7911705" y="2326852"/>
            <a:ext cx="36802" cy="328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6479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8AE6-62F1-7444-BA09-936A0E9667DA}"/>
              </a:ext>
            </a:extLst>
          </p:cNvPr>
          <p:cNvSpPr>
            <a:spLocks noGrp="1"/>
          </p:cNvSpPr>
          <p:nvPr>
            <p:ph type="title"/>
          </p:nvPr>
        </p:nvSpPr>
        <p:spPr/>
        <p:txBody>
          <a:bodyPr>
            <a:normAutofit fontScale="90000"/>
          </a:bodyPr>
          <a:lstStyle/>
          <a:p>
            <a:r>
              <a:rPr lang="en-US" dirty="0"/>
              <a:t>Another Example: Monte Carlo Search Tree (MCST)</a:t>
            </a:r>
          </a:p>
        </p:txBody>
      </p:sp>
      <p:pic>
        <p:nvPicPr>
          <p:cNvPr id="1026" name="Picture 2">
            <a:extLst>
              <a:ext uri="{FF2B5EF4-FFF2-40B4-BE49-F238E27FC236}">
                <a16:creationId xmlns:a16="http://schemas.microsoft.com/office/drawing/2014/main" id="{FFFF700E-3577-5F49-94B7-4D6A6F643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267" y="1699683"/>
            <a:ext cx="2531534" cy="2531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903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AF46-C634-CB43-8D67-711C98AEE8F1}"/>
              </a:ext>
            </a:extLst>
          </p:cNvPr>
          <p:cNvSpPr>
            <a:spLocks noGrp="1"/>
          </p:cNvSpPr>
          <p:nvPr>
            <p:ph type="title"/>
          </p:nvPr>
        </p:nvSpPr>
        <p:spPr/>
        <p:txBody>
          <a:bodyPr>
            <a:normAutofit fontScale="90000"/>
          </a:bodyPr>
          <a:lstStyle/>
          <a:p>
            <a:r>
              <a:rPr lang="en-US" dirty="0"/>
              <a:t>MCST Key Steps</a:t>
            </a:r>
          </a:p>
        </p:txBody>
      </p:sp>
      <p:sp>
        <p:nvSpPr>
          <p:cNvPr id="5" name="TextBox 4">
            <a:extLst>
              <a:ext uri="{FF2B5EF4-FFF2-40B4-BE49-F238E27FC236}">
                <a16:creationId xmlns:a16="http://schemas.microsoft.com/office/drawing/2014/main" id="{8AA5F8B3-5F85-7D4F-A958-3310B80044D5}"/>
              </a:ext>
            </a:extLst>
          </p:cNvPr>
          <p:cNvSpPr txBox="1"/>
          <p:nvPr/>
        </p:nvSpPr>
        <p:spPr>
          <a:xfrm>
            <a:off x="3761521" y="1049866"/>
            <a:ext cx="1620957" cy="369332"/>
          </a:xfrm>
          <a:prstGeom prst="rect">
            <a:avLst/>
          </a:prstGeom>
          <a:noFill/>
        </p:spPr>
        <p:txBody>
          <a:bodyPr wrap="none" rtlCol="0">
            <a:spAutoFit/>
          </a:bodyPr>
          <a:lstStyle/>
          <a:p>
            <a:r>
              <a:rPr lang="en-US" dirty="0"/>
              <a:t>#Wins/#Games</a:t>
            </a:r>
          </a:p>
        </p:txBody>
      </p:sp>
      <p:pic>
        <p:nvPicPr>
          <p:cNvPr id="10" name="Picture 9">
            <a:extLst>
              <a:ext uri="{FF2B5EF4-FFF2-40B4-BE49-F238E27FC236}">
                <a16:creationId xmlns:a16="http://schemas.microsoft.com/office/drawing/2014/main" id="{EBAAA12D-7B9D-1D4D-A556-BF917FAA5F95}"/>
              </a:ext>
            </a:extLst>
          </p:cNvPr>
          <p:cNvPicPr>
            <a:picLocks noChangeAspect="1"/>
          </p:cNvPicPr>
          <p:nvPr/>
        </p:nvPicPr>
        <p:blipFill>
          <a:blip r:embed="rId3"/>
          <a:stretch>
            <a:fillRect/>
          </a:stretch>
        </p:blipFill>
        <p:spPr>
          <a:xfrm>
            <a:off x="670560" y="1447665"/>
            <a:ext cx="8114453" cy="3404928"/>
          </a:xfrm>
          <a:prstGeom prst="rect">
            <a:avLst/>
          </a:prstGeom>
        </p:spPr>
      </p:pic>
    </p:spTree>
    <p:extLst>
      <p:ext uri="{BB962C8B-B14F-4D97-AF65-F5344CB8AC3E}">
        <p14:creationId xmlns:p14="http://schemas.microsoft.com/office/powerpoint/2010/main" val="1089550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AF46-C634-CB43-8D67-711C98AEE8F1}"/>
              </a:ext>
            </a:extLst>
          </p:cNvPr>
          <p:cNvSpPr>
            <a:spLocks noGrp="1"/>
          </p:cNvSpPr>
          <p:nvPr>
            <p:ph type="title"/>
          </p:nvPr>
        </p:nvSpPr>
        <p:spPr/>
        <p:txBody>
          <a:bodyPr>
            <a:normAutofit fontScale="90000"/>
          </a:bodyPr>
          <a:lstStyle/>
          <a:p>
            <a:r>
              <a:rPr lang="en-US" dirty="0"/>
              <a:t>MCST for Go is very expensive &amp; slow</a:t>
            </a:r>
          </a:p>
        </p:txBody>
      </p:sp>
      <p:pic>
        <p:nvPicPr>
          <p:cNvPr id="15" name="Picture 4" descr="AlphaZero Explained · On AI">
            <a:extLst>
              <a:ext uri="{FF2B5EF4-FFF2-40B4-BE49-F238E27FC236}">
                <a16:creationId xmlns:a16="http://schemas.microsoft.com/office/drawing/2014/main" id="{C4E63AD5-09AE-824A-A5E7-936627F9F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36" y="1591733"/>
            <a:ext cx="3597158" cy="272626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135ABD0-6F8D-0C48-81B6-1048C05AC9B3}"/>
              </a:ext>
            </a:extLst>
          </p:cNvPr>
          <p:cNvSpPr txBox="1"/>
          <p:nvPr/>
        </p:nvSpPr>
        <p:spPr>
          <a:xfrm>
            <a:off x="4353831" y="1551094"/>
            <a:ext cx="4637873" cy="923330"/>
          </a:xfrm>
          <a:prstGeom prst="rect">
            <a:avLst/>
          </a:prstGeom>
          <a:noFill/>
        </p:spPr>
        <p:txBody>
          <a:bodyPr wrap="none" rtlCol="0">
            <a:spAutoFit/>
          </a:bodyPr>
          <a:lstStyle/>
          <a:p>
            <a:r>
              <a:rPr lang="en-US" dirty="0"/>
              <a:t>Why? The deeper you move, the wider you are </a:t>
            </a:r>
          </a:p>
          <a:p>
            <a:r>
              <a:rPr lang="en-US" dirty="0">
                <a:sym typeface="Wingdings" pitchFamily="2" charset="2"/>
              </a:rPr>
              <a:t> </a:t>
            </a:r>
          </a:p>
          <a:p>
            <a:r>
              <a:rPr lang="en-US" dirty="0">
                <a:sym typeface="Wingdings" pitchFamily="2" charset="2"/>
              </a:rPr>
              <a:t>#number of simulation is exploded</a:t>
            </a:r>
            <a:endParaRPr lang="en-US" dirty="0"/>
          </a:p>
        </p:txBody>
      </p:sp>
      <p:sp>
        <p:nvSpPr>
          <p:cNvPr id="17" name="TextBox 16">
            <a:extLst>
              <a:ext uri="{FF2B5EF4-FFF2-40B4-BE49-F238E27FC236}">
                <a16:creationId xmlns:a16="http://schemas.microsoft.com/office/drawing/2014/main" id="{687BE647-7D7E-7346-8477-628E597A8C12}"/>
              </a:ext>
            </a:extLst>
          </p:cNvPr>
          <p:cNvSpPr txBox="1"/>
          <p:nvPr/>
        </p:nvSpPr>
        <p:spPr>
          <a:xfrm>
            <a:off x="3957591" y="2991869"/>
            <a:ext cx="4854774" cy="1477328"/>
          </a:xfrm>
          <a:prstGeom prst="rect">
            <a:avLst/>
          </a:prstGeom>
          <a:noFill/>
        </p:spPr>
        <p:txBody>
          <a:bodyPr wrap="square" rtlCol="0">
            <a:spAutoFit/>
          </a:bodyPr>
          <a:lstStyle/>
          <a:p>
            <a:r>
              <a:rPr lang="en-US" dirty="0"/>
              <a:t>Solution:</a:t>
            </a:r>
          </a:p>
          <a:p>
            <a:pPr marL="342900" indent="-342900">
              <a:buAutoNum type="arabicPeriod"/>
            </a:pPr>
            <a:r>
              <a:rPr lang="en-US" dirty="0"/>
              <a:t>For selection/expansion, no longer stats (xx/xx) but </a:t>
            </a:r>
            <a:r>
              <a:rPr lang="en-US" i="1" dirty="0">
                <a:solidFill>
                  <a:srgbClr val="FF0000"/>
                </a:solidFill>
              </a:rPr>
              <a:t>f = </a:t>
            </a:r>
            <a:r>
              <a:rPr lang="en-US" i="1" dirty="0" err="1">
                <a:solidFill>
                  <a:srgbClr val="FF0000"/>
                </a:solidFill>
              </a:rPr>
              <a:t>g+h</a:t>
            </a:r>
            <a:endParaRPr lang="en-US" i="1" dirty="0">
              <a:solidFill>
                <a:srgbClr val="FF0000"/>
              </a:solidFill>
            </a:endParaRPr>
          </a:p>
          <a:p>
            <a:pPr marL="342900" indent="-342900">
              <a:buAutoNum type="arabicPeriod"/>
            </a:pPr>
            <a:r>
              <a:rPr lang="en-US" dirty="0"/>
              <a:t>For simulation, no longer real self-play but </a:t>
            </a:r>
            <a:r>
              <a:rPr lang="en-US" i="1" dirty="0">
                <a:solidFill>
                  <a:srgbClr val="FF0000"/>
                </a:solidFill>
              </a:rPr>
              <a:t>f = </a:t>
            </a:r>
            <a:r>
              <a:rPr lang="en-US" i="1" dirty="0" err="1">
                <a:solidFill>
                  <a:srgbClr val="FF0000"/>
                </a:solidFill>
              </a:rPr>
              <a:t>g+h</a:t>
            </a:r>
            <a:r>
              <a:rPr lang="en-US" i="1" dirty="0">
                <a:solidFill>
                  <a:srgbClr val="FF0000"/>
                </a:solidFill>
              </a:rPr>
              <a:t> </a:t>
            </a:r>
          </a:p>
        </p:txBody>
      </p:sp>
    </p:spTree>
    <p:extLst>
      <p:ext uri="{BB962C8B-B14F-4D97-AF65-F5344CB8AC3E}">
        <p14:creationId xmlns:p14="http://schemas.microsoft.com/office/powerpoint/2010/main" val="36290857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8FF34-CC97-CC42-8916-473DB89F0396}"/>
              </a:ext>
            </a:extLst>
          </p:cNvPr>
          <p:cNvSpPr>
            <a:spLocks noGrp="1"/>
          </p:cNvSpPr>
          <p:nvPr>
            <p:ph type="title"/>
          </p:nvPr>
        </p:nvSpPr>
        <p:spPr/>
        <p:txBody>
          <a:bodyPr>
            <a:normAutofit fontScale="90000"/>
          </a:bodyPr>
          <a:lstStyle/>
          <a:p>
            <a:r>
              <a:rPr lang="en-US" dirty="0"/>
              <a:t>MCST: Update f = g() + h()</a:t>
            </a:r>
          </a:p>
        </p:txBody>
      </p:sp>
      <p:pic>
        <p:nvPicPr>
          <p:cNvPr id="4" name="Picture 3">
            <a:extLst>
              <a:ext uri="{FF2B5EF4-FFF2-40B4-BE49-F238E27FC236}">
                <a16:creationId xmlns:a16="http://schemas.microsoft.com/office/drawing/2014/main" id="{7CB41325-D09E-564D-B664-E19BC8E723D8}"/>
              </a:ext>
            </a:extLst>
          </p:cNvPr>
          <p:cNvPicPr>
            <a:picLocks noChangeAspect="1"/>
          </p:cNvPicPr>
          <p:nvPr/>
        </p:nvPicPr>
        <p:blipFill>
          <a:blip r:embed="rId3"/>
          <a:stretch>
            <a:fillRect/>
          </a:stretch>
        </p:blipFill>
        <p:spPr>
          <a:xfrm>
            <a:off x="3776421" y="1403119"/>
            <a:ext cx="5092972" cy="3129455"/>
          </a:xfrm>
          <a:prstGeom prst="rect">
            <a:avLst/>
          </a:prstGeom>
        </p:spPr>
      </p:pic>
      <p:sp>
        <p:nvSpPr>
          <p:cNvPr id="5" name="Oval 4">
            <a:extLst>
              <a:ext uri="{FF2B5EF4-FFF2-40B4-BE49-F238E27FC236}">
                <a16:creationId xmlns:a16="http://schemas.microsoft.com/office/drawing/2014/main" id="{64E82FC5-D5EF-D94C-9C5C-F8BC04632E6C}"/>
              </a:ext>
            </a:extLst>
          </p:cNvPr>
          <p:cNvSpPr/>
          <p:nvPr/>
        </p:nvSpPr>
        <p:spPr>
          <a:xfrm>
            <a:off x="5130801" y="144949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7" name="Oval 6">
            <a:extLst>
              <a:ext uri="{FF2B5EF4-FFF2-40B4-BE49-F238E27FC236}">
                <a16:creationId xmlns:a16="http://schemas.microsoft.com/office/drawing/2014/main" id="{094677B7-16ED-CD40-BCB5-86495A295B9F}"/>
              </a:ext>
            </a:extLst>
          </p:cNvPr>
          <p:cNvSpPr/>
          <p:nvPr/>
        </p:nvSpPr>
        <p:spPr>
          <a:xfrm>
            <a:off x="3870962"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8" name="Oval 7">
            <a:extLst>
              <a:ext uri="{FF2B5EF4-FFF2-40B4-BE49-F238E27FC236}">
                <a16:creationId xmlns:a16="http://schemas.microsoft.com/office/drawing/2014/main" id="{9E83CA52-290A-BE44-BFBC-397F9C6E5645}"/>
              </a:ext>
            </a:extLst>
          </p:cNvPr>
          <p:cNvSpPr/>
          <p:nvPr/>
        </p:nvSpPr>
        <p:spPr>
          <a:xfrm>
            <a:off x="4450081"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9" name="Oval 8">
            <a:extLst>
              <a:ext uri="{FF2B5EF4-FFF2-40B4-BE49-F238E27FC236}">
                <a16:creationId xmlns:a16="http://schemas.microsoft.com/office/drawing/2014/main" id="{958D0B9E-F6EB-2646-BDC7-E6E95C6A7F5E}"/>
              </a:ext>
            </a:extLst>
          </p:cNvPr>
          <p:cNvSpPr/>
          <p:nvPr/>
        </p:nvSpPr>
        <p:spPr>
          <a:xfrm>
            <a:off x="5130801"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0" name="Oval 9">
            <a:extLst>
              <a:ext uri="{FF2B5EF4-FFF2-40B4-BE49-F238E27FC236}">
                <a16:creationId xmlns:a16="http://schemas.microsoft.com/office/drawing/2014/main" id="{FEF40CAB-3588-474F-A601-8F8201C189E3}"/>
              </a:ext>
            </a:extLst>
          </p:cNvPr>
          <p:cNvSpPr/>
          <p:nvPr/>
        </p:nvSpPr>
        <p:spPr>
          <a:xfrm>
            <a:off x="5760720"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1" name="Oval 10">
            <a:extLst>
              <a:ext uri="{FF2B5EF4-FFF2-40B4-BE49-F238E27FC236}">
                <a16:creationId xmlns:a16="http://schemas.microsoft.com/office/drawing/2014/main" id="{DFA52DDE-2D4F-944E-B991-20B263F5EA19}"/>
              </a:ext>
            </a:extLst>
          </p:cNvPr>
          <p:cNvSpPr/>
          <p:nvPr/>
        </p:nvSpPr>
        <p:spPr>
          <a:xfrm>
            <a:off x="6407572" y="2629179"/>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2" name="Oval 11">
            <a:extLst>
              <a:ext uri="{FF2B5EF4-FFF2-40B4-BE49-F238E27FC236}">
                <a16:creationId xmlns:a16="http://schemas.microsoft.com/office/drawing/2014/main" id="{47FE4441-52DA-C34B-AB03-97134063A417}"/>
              </a:ext>
            </a:extLst>
          </p:cNvPr>
          <p:cNvSpPr/>
          <p:nvPr/>
        </p:nvSpPr>
        <p:spPr>
          <a:xfrm>
            <a:off x="6988243" y="2630304"/>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3" name="Oval 12">
            <a:extLst>
              <a:ext uri="{FF2B5EF4-FFF2-40B4-BE49-F238E27FC236}">
                <a16:creationId xmlns:a16="http://schemas.microsoft.com/office/drawing/2014/main" id="{EED30EDA-9CDA-644A-A3BD-A84B62C51EE6}"/>
              </a:ext>
            </a:extLst>
          </p:cNvPr>
          <p:cNvSpPr/>
          <p:nvPr/>
        </p:nvSpPr>
        <p:spPr>
          <a:xfrm>
            <a:off x="7664024" y="2629178"/>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4" name="Oval 13">
            <a:extLst>
              <a:ext uri="{FF2B5EF4-FFF2-40B4-BE49-F238E27FC236}">
                <a16:creationId xmlns:a16="http://schemas.microsoft.com/office/drawing/2014/main" id="{4E22D445-8B5C-204D-BE95-CEFA27FBCEDF}"/>
              </a:ext>
            </a:extLst>
          </p:cNvPr>
          <p:cNvSpPr/>
          <p:nvPr/>
        </p:nvSpPr>
        <p:spPr>
          <a:xfrm>
            <a:off x="8290556" y="2629178"/>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5" name="Oval 14">
            <a:extLst>
              <a:ext uri="{FF2B5EF4-FFF2-40B4-BE49-F238E27FC236}">
                <a16:creationId xmlns:a16="http://schemas.microsoft.com/office/drawing/2014/main" id="{EB856A6A-0A47-F741-9BDB-52665F05BED3}"/>
              </a:ext>
            </a:extLst>
          </p:cNvPr>
          <p:cNvSpPr/>
          <p:nvPr/>
        </p:nvSpPr>
        <p:spPr>
          <a:xfrm>
            <a:off x="7667410" y="1439329"/>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6" name="Oval 15">
            <a:extLst>
              <a:ext uri="{FF2B5EF4-FFF2-40B4-BE49-F238E27FC236}">
                <a16:creationId xmlns:a16="http://schemas.microsoft.com/office/drawing/2014/main" id="{7AAB03F2-62A9-2D4E-A59F-2A0B1D0403DF}"/>
              </a:ext>
            </a:extLst>
          </p:cNvPr>
          <p:cNvSpPr/>
          <p:nvPr/>
        </p:nvSpPr>
        <p:spPr>
          <a:xfrm>
            <a:off x="6407571" y="3779515"/>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7" name="Oval 16">
            <a:extLst>
              <a:ext uri="{FF2B5EF4-FFF2-40B4-BE49-F238E27FC236}">
                <a16:creationId xmlns:a16="http://schemas.microsoft.com/office/drawing/2014/main" id="{64F89342-3E5A-784A-81FB-8EB31EAE98B8}"/>
              </a:ext>
            </a:extLst>
          </p:cNvPr>
          <p:cNvSpPr/>
          <p:nvPr/>
        </p:nvSpPr>
        <p:spPr>
          <a:xfrm>
            <a:off x="4453468" y="2030028"/>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8" name="Oval 17">
            <a:extLst>
              <a:ext uri="{FF2B5EF4-FFF2-40B4-BE49-F238E27FC236}">
                <a16:creationId xmlns:a16="http://schemas.microsoft.com/office/drawing/2014/main" id="{2253236A-C238-B146-8652-863B1C419F4E}"/>
              </a:ext>
            </a:extLst>
          </p:cNvPr>
          <p:cNvSpPr/>
          <p:nvPr/>
        </p:nvSpPr>
        <p:spPr>
          <a:xfrm>
            <a:off x="5127414" y="2033737"/>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9" name="Oval 18">
            <a:extLst>
              <a:ext uri="{FF2B5EF4-FFF2-40B4-BE49-F238E27FC236}">
                <a16:creationId xmlns:a16="http://schemas.microsoft.com/office/drawing/2014/main" id="{F6E5B438-3CC5-3F48-A7A7-2AC8019CA7D0}"/>
              </a:ext>
            </a:extLst>
          </p:cNvPr>
          <p:cNvSpPr/>
          <p:nvPr/>
        </p:nvSpPr>
        <p:spPr>
          <a:xfrm>
            <a:off x="5760720" y="2036801"/>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0" name="Oval 19">
            <a:extLst>
              <a:ext uri="{FF2B5EF4-FFF2-40B4-BE49-F238E27FC236}">
                <a16:creationId xmlns:a16="http://schemas.microsoft.com/office/drawing/2014/main" id="{9DB067C4-2F61-DB4D-8B2B-9FB07A47910B}"/>
              </a:ext>
            </a:extLst>
          </p:cNvPr>
          <p:cNvSpPr/>
          <p:nvPr/>
        </p:nvSpPr>
        <p:spPr>
          <a:xfrm>
            <a:off x="6986264" y="2023252"/>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1" name="Oval 20">
            <a:extLst>
              <a:ext uri="{FF2B5EF4-FFF2-40B4-BE49-F238E27FC236}">
                <a16:creationId xmlns:a16="http://schemas.microsoft.com/office/drawing/2014/main" id="{0F625DAB-376A-D147-A0F0-06873D56B131}"/>
              </a:ext>
            </a:extLst>
          </p:cNvPr>
          <p:cNvSpPr/>
          <p:nvPr/>
        </p:nvSpPr>
        <p:spPr>
          <a:xfrm>
            <a:off x="7664023" y="2019864"/>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2" name="Oval 21">
            <a:extLst>
              <a:ext uri="{FF2B5EF4-FFF2-40B4-BE49-F238E27FC236}">
                <a16:creationId xmlns:a16="http://schemas.microsoft.com/office/drawing/2014/main" id="{48674FAB-2B51-4B49-AE89-B5A076E8A927}"/>
              </a:ext>
            </a:extLst>
          </p:cNvPr>
          <p:cNvSpPr/>
          <p:nvPr/>
        </p:nvSpPr>
        <p:spPr>
          <a:xfrm>
            <a:off x="8296613" y="2023252"/>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3" name="Oval 22">
            <a:extLst>
              <a:ext uri="{FF2B5EF4-FFF2-40B4-BE49-F238E27FC236}">
                <a16:creationId xmlns:a16="http://schemas.microsoft.com/office/drawing/2014/main" id="{67B2BB19-B6E4-BA4C-BA54-EF183FDB87C3}"/>
              </a:ext>
            </a:extLst>
          </p:cNvPr>
          <p:cNvSpPr/>
          <p:nvPr/>
        </p:nvSpPr>
        <p:spPr>
          <a:xfrm>
            <a:off x="3870961" y="3198427"/>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4" name="Oval 23">
            <a:extLst>
              <a:ext uri="{FF2B5EF4-FFF2-40B4-BE49-F238E27FC236}">
                <a16:creationId xmlns:a16="http://schemas.microsoft.com/office/drawing/2014/main" id="{5E8F7445-5456-F145-9064-7868E6D69A88}"/>
              </a:ext>
            </a:extLst>
          </p:cNvPr>
          <p:cNvSpPr/>
          <p:nvPr/>
        </p:nvSpPr>
        <p:spPr>
          <a:xfrm>
            <a:off x="4456855" y="3201814"/>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5" name="Oval 24">
            <a:extLst>
              <a:ext uri="{FF2B5EF4-FFF2-40B4-BE49-F238E27FC236}">
                <a16:creationId xmlns:a16="http://schemas.microsoft.com/office/drawing/2014/main" id="{A2D7F08B-F3A8-EC47-AFF8-C962DC454FA3}"/>
              </a:ext>
            </a:extLst>
          </p:cNvPr>
          <p:cNvSpPr/>
          <p:nvPr/>
        </p:nvSpPr>
        <p:spPr>
          <a:xfrm>
            <a:off x="5127413" y="319902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6" name="Oval 25">
            <a:extLst>
              <a:ext uri="{FF2B5EF4-FFF2-40B4-BE49-F238E27FC236}">
                <a16:creationId xmlns:a16="http://schemas.microsoft.com/office/drawing/2014/main" id="{7EBA433F-5F60-E74A-8FFF-D1C5AE0990D3}"/>
              </a:ext>
            </a:extLst>
          </p:cNvPr>
          <p:cNvSpPr/>
          <p:nvPr/>
        </p:nvSpPr>
        <p:spPr>
          <a:xfrm>
            <a:off x="5757333" y="3198427"/>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7" name="Oval 26">
            <a:extLst>
              <a:ext uri="{FF2B5EF4-FFF2-40B4-BE49-F238E27FC236}">
                <a16:creationId xmlns:a16="http://schemas.microsoft.com/office/drawing/2014/main" id="{43D78F41-5DC3-A44C-9152-6A688A4A8FAD}"/>
              </a:ext>
            </a:extLst>
          </p:cNvPr>
          <p:cNvSpPr/>
          <p:nvPr/>
        </p:nvSpPr>
        <p:spPr>
          <a:xfrm>
            <a:off x="6407571" y="318837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8" name="Oval 27">
            <a:extLst>
              <a:ext uri="{FF2B5EF4-FFF2-40B4-BE49-F238E27FC236}">
                <a16:creationId xmlns:a16="http://schemas.microsoft.com/office/drawing/2014/main" id="{E1F672C9-333D-FC44-9E71-52F2F9352359}"/>
              </a:ext>
            </a:extLst>
          </p:cNvPr>
          <p:cNvSpPr/>
          <p:nvPr/>
        </p:nvSpPr>
        <p:spPr>
          <a:xfrm>
            <a:off x="6989651" y="3191766"/>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9" name="Oval 28">
            <a:extLst>
              <a:ext uri="{FF2B5EF4-FFF2-40B4-BE49-F238E27FC236}">
                <a16:creationId xmlns:a16="http://schemas.microsoft.com/office/drawing/2014/main" id="{B6C52E8D-D415-9E43-AD7A-2BE064640F13}"/>
              </a:ext>
            </a:extLst>
          </p:cNvPr>
          <p:cNvSpPr/>
          <p:nvPr/>
        </p:nvSpPr>
        <p:spPr>
          <a:xfrm>
            <a:off x="7664022" y="318837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30" name="Oval 29">
            <a:extLst>
              <a:ext uri="{FF2B5EF4-FFF2-40B4-BE49-F238E27FC236}">
                <a16:creationId xmlns:a16="http://schemas.microsoft.com/office/drawing/2014/main" id="{4D0CCB1F-1D36-8C4D-88F3-1360379AE7E3}"/>
              </a:ext>
            </a:extLst>
          </p:cNvPr>
          <p:cNvSpPr/>
          <p:nvPr/>
        </p:nvSpPr>
        <p:spPr>
          <a:xfrm>
            <a:off x="8290556" y="318874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31" name="TextBox 30">
            <a:extLst>
              <a:ext uri="{FF2B5EF4-FFF2-40B4-BE49-F238E27FC236}">
                <a16:creationId xmlns:a16="http://schemas.microsoft.com/office/drawing/2014/main" id="{302397FC-D639-404E-A150-8230755E8321}"/>
              </a:ext>
            </a:extLst>
          </p:cNvPr>
          <p:cNvSpPr txBox="1"/>
          <p:nvPr/>
        </p:nvSpPr>
        <p:spPr>
          <a:xfrm>
            <a:off x="5757333" y="4352173"/>
            <a:ext cx="1341981" cy="430887"/>
          </a:xfrm>
          <a:prstGeom prst="rect">
            <a:avLst/>
          </a:prstGeom>
          <a:solidFill>
            <a:schemeClr val="bg1"/>
          </a:solidFill>
        </p:spPr>
        <p:txBody>
          <a:bodyPr wrap="square" rtlCol="0">
            <a:spAutoFit/>
          </a:bodyPr>
          <a:lstStyle/>
          <a:p>
            <a:pPr algn="ctr"/>
            <a:r>
              <a:rPr lang="en-US" sz="1100" dirty="0"/>
              <a:t>No real play, </a:t>
            </a:r>
          </a:p>
          <a:p>
            <a:pPr algn="ctr"/>
            <a:r>
              <a:rPr lang="en-US" sz="1100" dirty="0"/>
              <a:t>just an estimation</a:t>
            </a:r>
          </a:p>
        </p:txBody>
      </p:sp>
      <p:pic>
        <p:nvPicPr>
          <p:cNvPr id="32" name="Picture 31">
            <a:extLst>
              <a:ext uri="{FF2B5EF4-FFF2-40B4-BE49-F238E27FC236}">
                <a16:creationId xmlns:a16="http://schemas.microsoft.com/office/drawing/2014/main" id="{3DFC5B8D-F7CB-854C-B97C-73CA5D3909BB}"/>
              </a:ext>
            </a:extLst>
          </p:cNvPr>
          <p:cNvPicPr>
            <a:picLocks noChangeAspect="1"/>
          </p:cNvPicPr>
          <p:nvPr/>
        </p:nvPicPr>
        <p:blipFill>
          <a:blip r:embed="rId4"/>
          <a:stretch>
            <a:fillRect/>
          </a:stretch>
        </p:blipFill>
        <p:spPr>
          <a:xfrm>
            <a:off x="322756" y="2242117"/>
            <a:ext cx="1401346" cy="1912620"/>
          </a:xfrm>
          <a:prstGeom prst="rect">
            <a:avLst/>
          </a:prstGeom>
        </p:spPr>
      </p:pic>
      <p:pic>
        <p:nvPicPr>
          <p:cNvPr id="34" name="Picture 33">
            <a:extLst>
              <a:ext uri="{FF2B5EF4-FFF2-40B4-BE49-F238E27FC236}">
                <a16:creationId xmlns:a16="http://schemas.microsoft.com/office/drawing/2014/main" id="{FEDBCC82-3EE7-EC4C-96FE-174E4E9D653C}"/>
              </a:ext>
            </a:extLst>
          </p:cNvPr>
          <p:cNvPicPr>
            <a:picLocks noChangeAspect="1"/>
          </p:cNvPicPr>
          <p:nvPr/>
        </p:nvPicPr>
        <p:blipFill>
          <a:blip r:embed="rId5"/>
          <a:stretch>
            <a:fillRect/>
          </a:stretch>
        </p:blipFill>
        <p:spPr>
          <a:xfrm>
            <a:off x="2164074" y="2199361"/>
            <a:ext cx="1456288" cy="2081953"/>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10984F5-91BD-F042-9ADE-8A2560B983BD}"/>
                  </a:ext>
                </a:extLst>
              </p:cNvPr>
              <p:cNvSpPr txBox="1"/>
              <p:nvPr/>
            </p:nvSpPr>
            <p:spPr>
              <a:xfrm>
                <a:off x="808213" y="1852147"/>
                <a:ext cx="441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 )</m:t>
                      </m:r>
                    </m:oMath>
                  </m:oMathPara>
                </a14:m>
                <a:endParaRPr lang="en-US" dirty="0"/>
              </a:p>
            </p:txBody>
          </p:sp>
        </mc:Choice>
        <mc:Fallback xmlns="">
          <p:sp>
            <p:nvSpPr>
              <p:cNvPr id="36" name="TextBox 35">
                <a:extLst>
                  <a:ext uri="{FF2B5EF4-FFF2-40B4-BE49-F238E27FC236}">
                    <a16:creationId xmlns:a16="http://schemas.microsoft.com/office/drawing/2014/main" id="{910984F5-91BD-F042-9ADE-8A2560B983BD}"/>
                  </a:ext>
                </a:extLst>
              </p:cNvPr>
              <p:cNvSpPr txBox="1">
                <a:spLocks noRot="1" noChangeAspect="1" noMove="1" noResize="1" noEditPoints="1" noAdjustHandles="1" noChangeArrowheads="1" noChangeShapeType="1" noTextEdit="1"/>
              </p:cNvSpPr>
              <p:nvPr/>
            </p:nvSpPr>
            <p:spPr>
              <a:xfrm>
                <a:off x="808213" y="1852147"/>
                <a:ext cx="441595" cy="276999"/>
              </a:xfrm>
              <a:prstGeom prst="rect">
                <a:avLst/>
              </a:prstGeom>
              <a:blipFill>
                <a:blip r:embed="rId6"/>
                <a:stretch>
                  <a:fillRect l="-11111" t="-4348" r="-19444"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AD0B6F2-E659-784D-B4EA-11ED0A2A356D}"/>
                  </a:ext>
                </a:extLst>
              </p:cNvPr>
              <p:cNvSpPr txBox="1"/>
              <p:nvPr/>
            </p:nvSpPr>
            <p:spPr>
              <a:xfrm>
                <a:off x="2659329" y="1852146"/>
                <a:ext cx="441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oMath>
                  </m:oMathPara>
                </a14:m>
                <a:endParaRPr lang="en-US" dirty="0"/>
              </a:p>
            </p:txBody>
          </p:sp>
        </mc:Choice>
        <mc:Fallback xmlns="">
          <p:sp>
            <p:nvSpPr>
              <p:cNvPr id="37" name="TextBox 36">
                <a:extLst>
                  <a:ext uri="{FF2B5EF4-FFF2-40B4-BE49-F238E27FC236}">
                    <a16:creationId xmlns:a16="http://schemas.microsoft.com/office/drawing/2014/main" id="{4AD0B6F2-E659-784D-B4EA-11ED0A2A356D}"/>
                  </a:ext>
                </a:extLst>
              </p:cNvPr>
              <p:cNvSpPr txBox="1">
                <a:spLocks noRot="1" noChangeAspect="1" noMove="1" noResize="1" noEditPoints="1" noAdjustHandles="1" noChangeArrowheads="1" noChangeShapeType="1" noTextEdit="1"/>
              </p:cNvSpPr>
              <p:nvPr/>
            </p:nvSpPr>
            <p:spPr>
              <a:xfrm>
                <a:off x="2659329" y="1852146"/>
                <a:ext cx="441595" cy="276999"/>
              </a:xfrm>
              <a:prstGeom prst="rect">
                <a:avLst/>
              </a:prstGeom>
              <a:blipFill>
                <a:blip r:embed="rId7"/>
                <a:stretch>
                  <a:fillRect l="-11111" t="-4348" r="-16667" b="-3913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C5D460DA-DC95-9B4A-9DFF-D4D0A2FC3171}"/>
              </a:ext>
            </a:extLst>
          </p:cNvPr>
          <p:cNvSpPr txBox="1"/>
          <p:nvPr/>
        </p:nvSpPr>
        <p:spPr>
          <a:xfrm>
            <a:off x="322756" y="1449491"/>
            <a:ext cx="1590564" cy="369332"/>
          </a:xfrm>
          <a:prstGeom prst="rect">
            <a:avLst/>
          </a:prstGeom>
          <a:noFill/>
        </p:spPr>
        <p:txBody>
          <a:bodyPr wrap="none" rtlCol="0">
            <a:spAutoFit/>
          </a:bodyPr>
          <a:lstStyle/>
          <a:p>
            <a:r>
              <a:rPr lang="en-US" dirty="0"/>
              <a:t>Policy Network</a:t>
            </a:r>
          </a:p>
        </p:txBody>
      </p:sp>
      <p:sp>
        <p:nvSpPr>
          <p:cNvPr id="39" name="TextBox 38">
            <a:extLst>
              <a:ext uri="{FF2B5EF4-FFF2-40B4-BE49-F238E27FC236}">
                <a16:creationId xmlns:a16="http://schemas.microsoft.com/office/drawing/2014/main" id="{2A3F0DA4-C397-D94A-AAB9-03411388E2B5}"/>
              </a:ext>
            </a:extLst>
          </p:cNvPr>
          <p:cNvSpPr txBox="1"/>
          <p:nvPr/>
        </p:nvSpPr>
        <p:spPr>
          <a:xfrm>
            <a:off x="2210095" y="1449491"/>
            <a:ext cx="1566326" cy="369332"/>
          </a:xfrm>
          <a:prstGeom prst="rect">
            <a:avLst/>
          </a:prstGeom>
          <a:noFill/>
        </p:spPr>
        <p:txBody>
          <a:bodyPr wrap="none" rtlCol="0">
            <a:spAutoFit/>
          </a:bodyPr>
          <a:lstStyle/>
          <a:p>
            <a:r>
              <a:rPr lang="en-US" dirty="0"/>
              <a:t>Value Network</a:t>
            </a:r>
          </a:p>
        </p:txBody>
      </p:sp>
    </p:spTree>
    <p:extLst>
      <p:ext uri="{BB962C8B-B14F-4D97-AF65-F5344CB8AC3E}">
        <p14:creationId xmlns:p14="http://schemas.microsoft.com/office/powerpoint/2010/main" val="1207613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Types of Environment</a:t>
            </a:r>
          </a:p>
        </p:txBody>
      </p:sp>
      <p:graphicFrame>
        <p:nvGraphicFramePr>
          <p:cNvPr id="4" name="Diagram 3"/>
          <p:cNvGraphicFramePr/>
          <p:nvPr>
            <p:extLst>
              <p:ext uri="{D42A27DB-BD31-4B8C-83A1-F6EECF244321}">
                <p14:modId xmlns:p14="http://schemas.microsoft.com/office/powerpoint/2010/main" val="1794744136"/>
              </p:ext>
            </p:extLst>
          </p:nvPr>
        </p:nvGraphicFramePr>
        <p:xfrm>
          <a:off x="698338" y="1203766"/>
          <a:ext cx="7988461" cy="3411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8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Driverless Taxi</a:t>
            </a:r>
          </a:p>
        </p:txBody>
      </p:sp>
      <p:graphicFrame>
        <p:nvGraphicFramePr>
          <p:cNvPr id="5" name="Table 4"/>
          <p:cNvGraphicFramePr>
            <a:graphicFrameLocks noGrp="1"/>
          </p:cNvGraphicFramePr>
          <p:nvPr>
            <p:extLst>
              <p:ext uri="{D42A27DB-BD31-4B8C-83A1-F6EECF244321}">
                <p14:modId xmlns:p14="http://schemas.microsoft.com/office/powerpoint/2010/main" val="3656626517"/>
              </p:ext>
            </p:extLst>
          </p:nvPr>
        </p:nvGraphicFramePr>
        <p:xfrm>
          <a:off x="457200" y="1334580"/>
          <a:ext cx="8427816" cy="3100852"/>
        </p:xfrm>
        <a:graphic>
          <a:graphicData uri="http://schemas.openxmlformats.org/drawingml/2006/table">
            <a:tbl>
              <a:tblPr firstRow="1" bandRow="1">
                <a:tableStyleId>{22838BEF-8BB2-4498-84A7-C5851F593DF1}</a:tableStyleId>
              </a:tblPr>
              <a:tblGrid>
                <a:gridCol w="1915610">
                  <a:extLst>
                    <a:ext uri="{9D8B030D-6E8A-4147-A177-3AD203B41FA5}">
                      <a16:colId xmlns:a16="http://schemas.microsoft.com/office/drawing/2014/main" val="3528584343"/>
                    </a:ext>
                  </a:extLst>
                </a:gridCol>
                <a:gridCol w="6512206">
                  <a:extLst>
                    <a:ext uri="{9D8B030D-6E8A-4147-A177-3AD203B41FA5}">
                      <a16:colId xmlns:a16="http://schemas.microsoft.com/office/drawing/2014/main" val="887584224"/>
                    </a:ext>
                  </a:extLst>
                </a:gridCol>
              </a:tblGrid>
              <a:tr h="498866">
                <a:tc>
                  <a:txBody>
                    <a:bodyPr/>
                    <a:lstStyle/>
                    <a:p>
                      <a:r>
                        <a:rPr lang="en-SG" sz="2000" b="0" dirty="0">
                          <a:latin typeface="Arial" panose="020B0604020202020204" pitchFamily="34" charset="0"/>
                          <a:cs typeface="Arial" panose="020B0604020202020204" pitchFamily="34" charset="0"/>
                        </a:rPr>
                        <a:t>Accessible? </a:t>
                      </a:r>
                    </a:p>
                  </a:txBody>
                  <a:tcPr>
                    <a:solidFill>
                      <a:schemeClr val="tx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b="0" dirty="0">
                          <a:latin typeface="Arial" panose="020B0604020202020204" pitchFamily="34" charset="0"/>
                          <a:cs typeface="Arial" panose="020B0604020202020204" pitchFamily="34" charset="0"/>
                        </a:rPr>
                        <a:t>No. Some traffic information on road is missing</a:t>
                      </a:r>
                    </a:p>
                  </a:txBody>
                  <a:tcPr/>
                </a:tc>
                <a:extLst>
                  <a:ext uri="{0D108BD9-81ED-4DB2-BD59-A6C34878D82A}">
                    <a16:rowId xmlns:a16="http://schemas.microsoft.com/office/drawing/2014/main" val="3389537718"/>
                  </a:ext>
                </a:extLst>
              </a:tr>
              <a:tr h="498866">
                <a:tc>
                  <a:txBody>
                    <a:bodyPr/>
                    <a:lstStyle/>
                    <a:p>
                      <a:r>
                        <a:rPr lang="en-SG" sz="2000" dirty="0">
                          <a:latin typeface="Arial" panose="020B0604020202020204" pitchFamily="34" charset="0"/>
                          <a:cs typeface="Arial" panose="020B0604020202020204" pitchFamily="34" charset="0"/>
                        </a:rPr>
                        <a:t>Deterministic? </a:t>
                      </a:r>
                    </a:p>
                  </a:txBody>
                  <a:tcPr>
                    <a:solidFill>
                      <a:schemeClr val="tx2">
                        <a:lumMod val="40000"/>
                        <a:lumOff val="60000"/>
                      </a:schemeClr>
                    </a:solidFill>
                  </a:tcPr>
                </a:tc>
                <a:tc>
                  <a:txBody>
                    <a:bodyPr/>
                    <a:lstStyle/>
                    <a:p>
                      <a:pPr>
                        <a:buClr>
                          <a:schemeClr val="tx1"/>
                        </a:buClr>
                        <a:buSzPct val="50000"/>
                        <a:buFont typeface="Wingdings" panose="05000000000000000000" pitchFamily="2" charset="2"/>
                        <a:buNone/>
                      </a:pPr>
                      <a:r>
                        <a:rPr lang="en-SG" sz="2000" dirty="0">
                          <a:latin typeface="Arial" panose="020B0604020202020204" pitchFamily="34" charset="0"/>
                          <a:cs typeface="Arial" panose="020B0604020202020204" pitchFamily="34" charset="0"/>
                        </a:rPr>
                        <a:t>No. Some cars in front may turn right suddenly</a:t>
                      </a:r>
                    </a:p>
                  </a:txBody>
                  <a:tcPr/>
                </a:tc>
                <a:extLst>
                  <a:ext uri="{0D108BD9-81ED-4DB2-BD59-A6C34878D82A}">
                    <a16:rowId xmlns:a16="http://schemas.microsoft.com/office/drawing/2014/main" val="4210962153"/>
                  </a:ext>
                </a:extLst>
              </a:tr>
              <a:tr h="498866">
                <a:tc>
                  <a:txBody>
                    <a:bodyPr/>
                    <a:lstStyle/>
                    <a:p>
                      <a:r>
                        <a:rPr lang="en-SG" sz="2000" dirty="0">
                          <a:latin typeface="Arial" panose="020B0604020202020204" pitchFamily="34" charset="0"/>
                          <a:cs typeface="Arial" panose="020B0604020202020204" pitchFamily="34" charset="0"/>
                        </a:rPr>
                        <a:t>Episodic? </a:t>
                      </a:r>
                    </a:p>
                  </a:txBody>
                  <a:tcPr>
                    <a:solidFill>
                      <a:schemeClr val="tx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No. The current action is based on previous driving actions</a:t>
                      </a:r>
                    </a:p>
                  </a:txBody>
                  <a:tcPr/>
                </a:tc>
                <a:extLst>
                  <a:ext uri="{0D108BD9-81ED-4DB2-BD59-A6C34878D82A}">
                    <a16:rowId xmlns:a16="http://schemas.microsoft.com/office/drawing/2014/main" val="4009280589"/>
                  </a:ext>
                </a:extLst>
              </a:tr>
              <a:tr h="498866">
                <a:tc>
                  <a:txBody>
                    <a:bodyPr/>
                    <a:lstStyle/>
                    <a:p>
                      <a:r>
                        <a:rPr lang="en-SG" sz="2000" dirty="0">
                          <a:latin typeface="Arial" panose="020B0604020202020204" pitchFamily="34" charset="0"/>
                          <a:cs typeface="Arial" panose="020B0604020202020204" pitchFamily="34" charset="0"/>
                        </a:rPr>
                        <a:t>Static? </a:t>
                      </a:r>
                    </a:p>
                  </a:txBody>
                  <a:tcPr>
                    <a:solidFill>
                      <a:schemeClr val="tx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No. When the taxi moves, Other cars are moving as well</a:t>
                      </a:r>
                    </a:p>
                  </a:txBody>
                  <a:tcPr/>
                </a:tc>
                <a:extLst>
                  <a:ext uri="{0D108BD9-81ED-4DB2-BD59-A6C34878D82A}">
                    <a16:rowId xmlns:a16="http://schemas.microsoft.com/office/drawing/2014/main" val="559183928"/>
                  </a:ext>
                </a:extLst>
              </a:tr>
              <a:tr h="498866">
                <a:tc>
                  <a:txBody>
                    <a:bodyPr/>
                    <a:lstStyle/>
                    <a:p>
                      <a:r>
                        <a:rPr lang="en-SG" sz="2000" dirty="0">
                          <a:latin typeface="Arial" panose="020B0604020202020204" pitchFamily="34" charset="0"/>
                          <a:cs typeface="Arial" panose="020B0604020202020204" pitchFamily="34" charset="0"/>
                        </a:rPr>
                        <a:t>Discrete? </a:t>
                      </a:r>
                    </a:p>
                  </a:txBody>
                  <a:tcPr>
                    <a:solidFill>
                      <a:schemeClr val="tx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No. Speed, Distance, Fuel consumption are in real domains</a:t>
                      </a:r>
                    </a:p>
                  </a:txBody>
                  <a:tcPr/>
                </a:tc>
                <a:extLst>
                  <a:ext uri="{0D108BD9-81ED-4DB2-BD59-A6C34878D82A}">
                    <a16:rowId xmlns:a16="http://schemas.microsoft.com/office/drawing/2014/main" val="2029809447"/>
                  </a:ext>
                </a:extLst>
              </a:tr>
            </a:tbl>
          </a:graphicData>
        </a:graphic>
      </p:graphicFrame>
    </p:spTree>
    <p:extLst>
      <p:ext uri="{BB962C8B-B14F-4D97-AF65-F5344CB8AC3E}">
        <p14:creationId xmlns:p14="http://schemas.microsoft.com/office/powerpoint/2010/main" val="286841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Chess</a:t>
            </a:r>
          </a:p>
        </p:txBody>
      </p:sp>
      <p:graphicFrame>
        <p:nvGraphicFramePr>
          <p:cNvPr id="5" name="Table 4"/>
          <p:cNvGraphicFramePr>
            <a:graphicFrameLocks noGrp="1"/>
          </p:cNvGraphicFramePr>
          <p:nvPr>
            <p:extLst>
              <p:ext uri="{D42A27DB-BD31-4B8C-83A1-F6EECF244321}">
                <p14:modId xmlns:p14="http://schemas.microsoft.com/office/powerpoint/2010/main" val="3491736561"/>
              </p:ext>
            </p:extLst>
          </p:nvPr>
        </p:nvGraphicFramePr>
        <p:xfrm>
          <a:off x="457200" y="1114661"/>
          <a:ext cx="8427816" cy="3710452"/>
        </p:xfrm>
        <a:graphic>
          <a:graphicData uri="http://schemas.openxmlformats.org/drawingml/2006/table">
            <a:tbl>
              <a:tblPr firstRow="1" bandRow="1">
                <a:tableStyleId>{0505E3EF-67EA-436B-97B2-0124C06EBD24}</a:tableStyleId>
              </a:tblPr>
              <a:tblGrid>
                <a:gridCol w="1915610">
                  <a:extLst>
                    <a:ext uri="{9D8B030D-6E8A-4147-A177-3AD203B41FA5}">
                      <a16:colId xmlns:a16="http://schemas.microsoft.com/office/drawing/2014/main" val="3528584343"/>
                    </a:ext>
                  </a:extLst>
                </a:gridCol>
                <a:gridCol w="6512206">
                  <a:extLst>
                    <a:ext uri="{9D8B030D-6E8A-4147-A177-3AD203B41FA5}">
                      <a16:colId xmlns:a16="http://schemas.microsoft.com/office/drawing/2014/main" val="887584224"/>
                    </a:ext>
                  </a:extLst>
                </a:gridCol>
              </a:tblGrid>
              <a:tr h="498866">
                <a:tc>
                  <a:txBody>
                    <a:bodyPr/>
                    <a:lstStyle/>
                    <a:p>
                      <a:r>
                        <a:rPr lang="en-SG" sz="2000" b="0" dirty="0">
                          <a:latin typeface="Arial" panose="020B0604020202020204" pitchFamily="34" charset="0"/>
                          <a:cs typeface="Arial" panose="020B0604020202020204" pitchFamily="34" charset="0"/>
                        </a:rPr>
                        <a:t>Accessible? </a:t>
                      </a:r>
                    </a:p>
                  </a:txBody>
                  <a:tcPr>
                    <a:solidFill>
                      <a:srgbClr val="92D05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b="0" dirty="0">
                          <a:latin typeface="Arial" panose="020B0604020202020204" pitchFamily="34" charset="0"/>
                          <a:cs typeface="Arial" panose="020B0604020202020204" pitchFamily="34" charset="0"/>
                        </a:rPr>
                        <a:t>Yes. All positions in chessboard can be observed</a:t>
                      </a:r>
                    </a:p>
                  </a:txBody>
                  <a:tcPr/>
                </a:tc>
                <a:extLst>
                  <a:ext uri="{0D108BD9-81ED-4DB2-BD59-A6C34878D82A}">
                    <a16:rowId xmlns:a16="http://schemas.microsoft.com/office/drawing/2014/main" val="3389537718"/>
                  </a:ext>
                </a:extLst>
              </a:tr>
              <a:tr h="498866">
                <a:tc>
                  <a:txBody>
                    <a:bodyPr/>
                    <a:lstStyle/>
                    <a:p>
                      <a:r>
                        <a:rPr lang="en-SG" sz="2000" dirty="0">
                          <a:latin typeface="Arial" panose="020B0604020202020204" pitchFamily="34" charset="0"/>
                          <a:cs typeface="Arial" panose="020B0604020202020204" pitchFamily="34" charset="0"/>
                        </a:rPr>
                        <a:t>Deterministic? </a:t>
                      </a:r>
                    </a:p>
                  </a:txBody>
                  <a:tcPr>
                    <a:solidFill>
                      <a:srgbClr val="92D050"/>
                    </a:solidFill>
                  </a:tcPr>
                </a:tc>
                <a:tc>
                  <a:txBody>
                    <a:bodyPr/>
                    <a:lstStyle/>
                    <a:p>
                      <a:pPr>
                        <a:buClr>
                          <a:schemeClr val="tx1"/>
                        </a:buClr>
                        <a:buSzPct val="50000"/>
                        <a:buFont typeface="Wingdings" panose="05000000000000000000" pitchFamily="2" charset="2"/>
                        <a:buNone/>
                      </a:pPr>
                      <a:r>
                        <a:rPr lang="en-SG" sz="2000" dirty="0">
                          <a:latin typeface="Arial" panose="020B0604020202020204" pitchFamily="34" charset="0"/>
                          <a:cs typeface="Arial" panose="020B0604020202020204" pitchFamily="34" charset="0"/>
                        </a:rPr>
                        <a:t>Yes. The outcome of each movement can be determined</a:t>
                      </a:r>
                    </a:p>
                  </a:txBody>
                  <a:tcPr/>
                </a:tc>
                <a:extLst>
                  <a:ext uri="{0D108BD9-81ED-4DB2-BD59-A6C34878D82A}">
                    <a16:rowId xmlns:a16="http://schemas.microsoft.com/office/drawing/2014/main" val="4210962153"/>
                  </a:ext>
                </a:extLst>
              </a:tr>
              <a:tr h="498866">
                <a:tc>
                  <a:txBody>
                    <a:bodyPr/>
                    <a:lstStyle/>
                    <a:p>
                      <a:r>
                        <a:rPr lang="en-SG" sz="2000" dirty="0">
                          <a:latin typeface="Arial" panose="020B0604020202020204" pitchFamily="34" charset="0"/>
                          <a:cs typeface="Arial" panose="020B0604020202020204" pitchFamily="34" charset="0"/>
                        </a:rPr>
                        <a:t>Episodic? </a:t>
                      </a:r>
                    </a:p>
                  </a:txBody>
                  <a:tcPr>
                    <a:solidFill>
                      <a:srgbClr val="92D050"/>
                    </a:solidFill>
                  </a:tcPr>
                </a:tc>
                <a:tc>
                  <a:txBody>
                    <a:bodyPr/>
                    <a:lstStyle/>
                    <a:p>
                      <a:pPr>
                        <a:buClr>
                          <a:schemeClr val="tx1"/>
                        </a:buClr>
                        <a:buSzPct val="50000"/>
                        <a:buFont typeface="Wingdings" panose="05000000000000000000" pitchFamily="2" charset="2"/>
                        <a:buNone/>
                      </a:pPr>
                      <a:r>
                        <a:rPr lang="en-SG" sz="2000" dirty="0">
                          <a:latin typeface="Arial" panose="020B0604020202020204" pitchFamily="34" charset="0"/>
                          <a:cs typeface="Arial" panose="020B0604020202020204" pitchFamily="34" charset="0"/>
                        </a:rPr>
                        <a:t>No. The action depends on previous movements</a:t>
                      </a:r>
                    </a:p>
                  </a:txBody>
                  <a:tcPr/>
                </a:tc>
                <a:extLst>
                  <a:ext uri="{0D108BD9-81ED-4DB2-BD59-A6C34878D82A}">
                    <a16:rowId xmlns:a16="http://schemas.microsoft.com/office/drawing/2014/main" val="4009280589"/>
                  </a:ext>
                </a:extLst>
              </a:tr>
              <a:tr h="498866">
                <a:tc>
                  <a:txBody>
                    <a:bodyPr/>
                    <a:lstStyle/>
                    <a:p>
                      <a:r>
                        <a:rPr lang="en-SG" sz="2000" dirty="0">
                          <a:latin typeface="Arial" panose="020B0604020202020204" pitchFamily="34" charset="0"/>
                          <a:cs typeface="Arial" panose="020B0604020202020204" pitchFamily="34" charset="0"/>
                        </a:rPr>
                        <a:t>Static? </a:t>
                      </a:r>
                    </a:p>
                  </a:txBody>
                  <a:tcPr>
                    <a:solidFill>
                      <a:srgbClr val="92D050"/>
                    </a:solidFill>
                  </a:tcPr>
                </a:tc>
                <a:tc>
                  <a:txBody>
                    <a:bodyPr/>
                    <a:lstStyle/>
                    <a:p>
                      <a:pPr>
                        <a:buClr>
                          <a:schemeClr val="tx1"/>
                        </a:buClr>
                        <a:buSzPct val="50000"/>
                        <a:buFont typeface="Wingdings" panose="05000000000000000000" pitchFamily="2" charset="2"/>
                        <a:buNone/>
                      </a:pPr>
                      <a:r>
                        <a:rPr lang="en-SG" sz="2000" dirty="0">
                          <a:latin typeface="Arial" panose="020B0604020202020204" pitchFamily="34" charset="0"/>
                          <a:cs typeface="Arial" panose="020B0604020202020204" pitchFamily="34" charset="0"/>
                        </a:rPr>
                        <a:t>Yes. When there is no clock, when are you</a:t>
                      </a:r>
                      <a:r>
                        <a:rPr lang="en-SG" sz="2000" baseline="0" dirty="0">
                          <a:latin typeface="Arial" panose="020B0604020202020204" pitchFamily="34" charset="0"/>
                          <a:cs typeface="Arial" panose="020B0604020202020204" pitchFamily="34" charset="0"/>
                        </a:rPr>
                        <a:t> </a:t>
                      </a:r>
                      <a:r>
                        <a:rPr lang="en-SG" sz="2000" dirty="0">
                          <a:latin typeface="Arial" panose="020B0604020202020204" pitchFamily="34" charset="0"/>
                          <a:cs typeface="Arial" panose="020B0604020202020204" pitchFamily="34" charset="0"/>
                        </a:rPr>
                        <a:t>considering the next step, the opponent can't move; </a:t>
                      </a:r>
                      <a:r>
                        <a:rPr lang="en-SG" sz="2000" dirty="0">
                          <a:solidFill>
                            <a:srgbClr val="160AFC"/>
                          </a:solidFill>
                          <a:latin typeface="Arial" panose="020B0604020202020204" pitchFamily="34" charset="0"/>
                          <a:cs typeface="Arial" panose="020B0604020202020204" pitchFamily="34" charset="0"/>
                        </a:rPr>
                        <a:t>Semi</a:t>
                      </a:r>
                      <a:r>
                        <a:rPr lang="en-SG" sz="2000" dirty="0">
                          <a:latin typeface="Arial" panose="020B0604020202020204" pitchFamily="34" charset="0"/>
                          <a:cs typeface="Arial" panose="020B0604020202020204" pitchFamily="34" charset="0"/>
                        </a:rPr>
                        <a:t>.</a:t>
                      </a:r>
                      <a:r>
                        <a:rPr lang="en-SG" sz="2000" baseline="0" dirty="0">
                          <a:latin typeface="Arial" panose="020B0604020202020204" pitchFamily="34" charset="0"/>
                          <a:cs typeface="Arial" panose="020B0604020202020204" pitchFamily="34" charset="0"/>
                        </a:rPr>
                        <a:t> </a:t>
                      </a:r>
                      <a:r>
                        <a:rPr lang="en-SG" sz="2000" dirty="0">
                          <a:latin typeface="Arial" panose="020B0604020202020204" pitchFamily="34" charset="0"/>
                          <a:cs typeface="Arial" panose="020B0604020202020204" pitchFamily="34" charset="0"/>
                        </a:rPr>
                        <a:t>When there is a clock, and time is up, you will give up the     movement</a:t>
                      </a:r>
                    </a:p>
                  </a:txBody>
                  <a:tcPr/>
                </a:tc>
                <a:extLst>
                  <a:ext uri="{0D108BD9-81ED-4DB2-BD59-A6C34878D82A}">
                    <a16:rowId xmlns:a16="http://schemas.microsoft.com/office/drawing/2014/main" val="559183928"/>
                  </a:ext>
                </a:extLst>
              </a:tr>
              <a:tr h="498866">
                <a:tc>
                  <a:txBody>
                    <a:bodyPr/>
                    <a:lstStyle/>
                    <a:p>
                      <a:r>
                        <a:rPr lang="en-SG" sz="2000" dirty="0">
                          <a:latin typeface="Arial" panose="020B0604020202020204" pitchFamily="34" charset="0"/>
                          <a:cs typeface="Arial" panose="020B0604020202020204" pitchFamily="34" charset="0"/>
                        </a:rPr>
                        <a:t>Discrete? </a:t>
                      </a:r>
                    </a:p>
                  </a:txBody>
                  <a:tcPr>
                    <a:solidFill>
                      <a:srgbClr val="92D050"/>
                    </a:solidFill>
                  </a:tcPr>
                </a:tc>
                <a:tc>
                  <a:txBody>
                    <a:bodyPr/>
                    <a:lstStyle/>
                    <a:p>
                      <a:pPr>
                        <a:buSzPct val="50000"/>
                        <a:buFont typeface="Wingdings" panose="05000000000000000000" pitchFamily="2" charset="2"/>
                        <a:buNone/>
                      </a:pPr>
                      <a:r>
                        <a:rPr lang="en-SG" sz="2000" dirty="0">
                          <a:latin typeface="Arial" panose="020B0604020202020204" pitchFamily="34" charset="0"/>
                          <a:cs typeface="Arial" panose="020B0604020202020204" pitchFamily="34" charset="0"/>
                        </a:rPr>
                        <a:t>Yes. All positions and movements are in discrete    domains</a:t>
                      </a:r>
                    </a:p>
                  </a:txBody>
                  <a:tcPr/>
                </a:tc>
                <a:extLst>
                  <a:ext uri="{0D108BD9-81ED-4DB2-BD59-A6C34878D82A}">
                    <a16:rowId xmlns:a16="http://schemas.microsoft.com/office/drawing/2014/main" val="2029809447"/>
                  </a:ext>
                </a:extLst>
              </a:tr>
            </a:tbl>
          </a:graphicData>
        </a:graphic>
      </p:graphicFrame>
    </p:spTree>
    <p:extLst>
      <p:ext uri="{BB962C8B-B14F-4D97-AF65-F5344CB8AC3E}">
        <p14:creationId xmlns:p14="http://schemas.microsoft.com/office/powerpoint/2010/main" val="4106056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AFA540F8-4ACB-4DC8-920F-A3CE5A42B9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CB8030-6F99-446F-BD3B-E5E3F435F1FD}">
  <ds:schemaRefs>
    <ds:schemaRef ds:uri="http://schemas.microsoft.com/sharepoint/v3/contenttype/forms"/>
  </ds:schemaRefs>
</ds:datastoreItem>
</file>

<file path=customXml/itemProps3.xml><?xml version="1.0" encoding="utf-8"?>
<ds:datastoreItem xmlns:ds="http://schemas.openxmlformats.org/officeDocument/2006/customXml" ds:itemID="{264D3FE7-A0C8-4453-A806-BCAD6F53B901}">
  <ds:schemaRefs>
    <ds:schemaRef ds:uri="http://schemas.microsoft.com/office/2006/documentManagement/types"/>
    <ds:schemaRef ds:uri="http://schemas.microsoft.com/sharepoint/v3"/>
    <ds:schemaRef ds:uri="http://purl.org/dc/elements/1.1/"/>
    <ds:schemaRef ds:uri="http://purl.org/dc/terms/"/>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5528</TotalTime>
  <Words>4885</Words>
  <Application>Microsoft Macintosh PowerPoint</Application>
  <PresentationFormat>On-screen Show (16:9)</PresentationFormat>
  <Paragraphs>1463</Paragraphs>
  <Slides>67</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Cambria Math</vt:lpstr>
      <vt:lpstr>Consolas</vt:lpstr>
      <vt:lpstr>Courier New</vt:lpstr>
      <vt:lpstr>Wingdings</vt:lpstr>
      <vt:lpstr>Office Theme</vt:lpstr>
      <vt:lpstr>CZ3005 Artificial Intelligence  Intelligent Agents and Search </vt:lpstr>
      <vt:lpstr>Lesson Outline</vt:lpstr>
      <vt:lpstr>Agent</vt:lpstr>
      <vt:lpstr>Rational Agents</vt:lpstr>
      <vt:lpstr>Example: Google X2: Driverless Taxi</vt:lpstr>
      <vt:lpstr>More Examples</vt:lpstr>
      <vt:lpstr>Types of Environment</vt:lpstr>
      <vt:lpstr>Example: Driverless Taxi</vt:lpstr>
      <vt:lpstr>Example: Chess</vt:lpstr>
      <vt:lpstr>More Examples</vt:lpstr>
      <vt:lpstr>Design of Problem-Solving Agent</vt:lpstr>
      <vt:lpstr>Design of Problem-Solving Agent</vt:lpstr>
      <vt:lpstr>Example: Romania</vt:lpstr>
      <vt:lpstr>Example: Vacuum Cleaner Agent</vt:lpstr>
      <vt:lpstr>Example: A Simple Vacuum World</vt:lpstr>
      <vt:lpstr>PowerPoint Presentation</vt:lpstr>
      <vt:lpstr>Multiple-State Problem</vt:lpstr>
      <vt:lpstr>Well-Defined Formulation</vt:lpstr>
      <vt:lpstr>Measuring Problem-Solving Performance</vt:lpstr>
      <vt:lpstr>Single-State Problem Example</vt:lpstr>
      <vt:lpstr>Example: Vacuum World (Single-state Version)</vt:lpstr>
      <vt:lpstr>PowerPoint Presentation</vt:lpstr>
      <vt:lpstr>Example: Vacuum World (Multiple-state Version)</vt:lpstr>
      <vt:lpstr>Example: Vacuum World (Multiple-state Version)</vt:lpstr>
      <vt:lpstr>Example: 8-puzzle</vt:lpstr>
      <vt:lpstr>Real-World Problems</vt:lpstr>
      <vt:lpstr>Question to Think About</vt:lpstr>
      <vt:lpstr>AlphaGo</vt:lpstr>
      <vt:lpstr>Search Algorithms</vt:lpstr>
      <vt:lpstr>Search Strategies</vt:lpstr>
      <vt:lpstr>Uninformed vs Informed</vt:lpstr>
      <vt:lpstr>Breadth-First Search</vt:lpstr>
      <vt:lpstr>Complexity of BFS</vt:lpstr>
      <vt:lpstr>Uniform-Cost Search</vt:lpstr>
      <vt:lpstr>Uniform-Cost Search</vt:lpstr>
      <vt:lpstr>Uniform-Cost Search</vt:lpstr>
      <vt:lpstr>Depth-First Search</vt:lpstr>
      <vt:lpstr>Depth-First Search</vt:lpstr>
      <vt:lpstr>Depth-Limited Search</vt:lpstr>
      <vt:lpstr>Iterative Deepening Search</vt:lpstr>
      <vt:lpstr>Iterative Deepening Search</vt:lpstr>
      <vt:lpstr>Iterative Deepening Search</vt:lpstr>
      <vt:lpstr>Iterative Deepening Search...</vt:lpstr>
      <vt:lpstr>CZ3005 Artificial Intelligence  Intelligent Agents and Search </vt:lpstr>
      <vt:lpstr>Summary (we make assumptions for optimality)</vt:lpstr>
      <vt:lpstr>General Search</vt:lpstr>
      <vt:lpstr>Evaluation function</vt:lpstr>
      <vt:lpstr>Greedy Search</vt:lpstr>
      <vt:lpstr>Example: Route-finding from Arad to Bucharest</vt:lpstr>
      <vt:lpstr>Example</vt:lpstr>
      <vt:lpstr>Example</vt:lpstr>
      <vt:lpstr>Example</vt:lpstr>
      <vt:lpstr>Example</vt:lpstr>
      <vt:lpstr>Complete?</vt:lpstr>
      <vt:lpstr>Greedy Search...</vt:lpstr>
      <vt:lpstr>A * Search</vt:lpstr>
      <vt:lpstr>A * Search</vt:lpstr>
      <vt:lpstr>Example: Route-finding from Arad to Bucharest</vt:lpstr>
      <vt:lpstr>Example: Route-finding from Arad to Bucharest</vt:lpstr>
      <vt:lpstr>Example: Route-finding from Arad to Bucharest</vt:lpstr>
      <vt:lpstr>Example: Route-finding from Arad to Bucharest</vt:lpstr>
      <vt:lpstr>Complexity of A*</vt:lpstr>
      <vt:lpstr>Another Example: Alpha Go</vt:lpstr>
      <vt:lpstr>Another Example: Monte Carlo Search Tree (MCST)</vt:lpstr>
      <vt:lpstr>MCST Key Steps</vt:lpstr>
      <vt:lpstr>MCST for Go is very expensive &amp; slow</vt:lpstr>
      <vt:lpstr>MCST: Update f = g() + 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Presenatation Title</dc:title>
  <dc:creator>B Elzer</dc:creator>
  <cp:lastModifiedBy>含望 张</cp:lastModifiedBy>
  <cp:revision>189</cp:revision>
  <dcterms:created xsi:type="dcterms:W3CDTF">2017-05-14T01:29:56Z</dcterms:created>
  <dcterms:modified xsi:type="dcterms:W3CDTF">2023-01-16T05:38:38Z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0x010100E28E816AC679FF4C86C22834E825BD05</vt:lpwstr>
  </property>
</Properties>
</file>